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8" r:id="rId9"/>
    <p:sldId id="266" r:id="rId10"/>
    <p:sldId id="267" r:id="rId11"/>
    <p:sldId id="264" r:id="rId12"/>
    <p:sldId id="271" r:id="rId13"/>
    <p:sldId id="270" r:id="rId14"/>
    <p:sldId id="273" r:id="rId15"/>
    <p:sldId id="274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4E53-70F9-40D2-AB6C-2A9FB47CC179}" type="datetimeFigureOut">
              <a:rPr lang="en-AU" smtClean="0"/>
              <a:t>27/04/2021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FC84-F12E-4911-A566-B8F179B99A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196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4E53-70F9-40D2-AB6C-2A9FB47CC179}" type="datetimeFigureOut">
              <a:rPr lang="en-AU" smtClean="0"/>
              <a:t>27/04/2021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FC84-F12E-4911-A566-B8F179B99A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988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4E53-70F9-40D2-AB6C-2A9FB47CC179}" type="datetimeFigureOut">
              <a:rPr lang="en-AU" smtClean="0"/>
              <a:t>27/04/2021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FC84-F12E-4911-A566-B8F179B99A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978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4E53-70F9-40D2-AB6C-2A9FB47CC179}" type="datetimeFigureOut">
              <a:rPr lang="en-AU" smtClean="0"/>
              <a:t>27/04/2021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FC84-F12E-4911-A566-B8F179B99A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027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4E53-70F9-40D2-AB6C-2A9FB47CC179}" type="datetimeFigureOut">
              <a:rPr lang="en-AU" smtClean="0"/>
              <a:t>27/04/2021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FC84-F12E-4911-A566-B8F179B99A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579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4E53-70F9-40D2-AB6C-2A9FB47CC179}" type="datetimeFigureOut">
              <a:rPr lang="en-AU" smtClean="0"/>
              <a:t>27/04/2021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FC84-F12E-4911-A566-B8F179B99A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31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4E53-70F9-40D2-AB6C-2A9FB47CC179}" type="datetimeFigureOut">
              <a:rPr lang="en-AU" smtClean="0"/>
              <a:t>27/04/2021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FC84-F12E-4911-A566-B8F179B99A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639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4E53-70F9-40D2-AB6C-2A9FB47CC179}" type="datetimeFigureOut">
              <a:rPr lang="en-AU" smtClean="0"/>
              <a:t>27/04/2021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FC84-F12E-4911-A566-B8F179B99A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499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4E53-70F9-40D2-AB6C-2A9FB47CC179}" type="datetimeFigureOut">
              <a:rPr lang="en-AU" smtClean="0"/>
              <a:t>27/04/2021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FC84-F12E-4911-A566-B8F179B99A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41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4E53-70F9-40D2-AB6C-2A9FB47CC179}" type="datetimeFigureOut">
              <a:rPr lang="en-AU" smtClean="0"/>
              <a:t>27/04/2021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FC84-F12E-4911-A566-B8F179B99A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005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4E53-70F9-40D2-AB6C-2A9FB47CC179}" type="datetimeFigureOut">
              <a:rPr lang="en-AU" smtClean="0"/>
              <a:t>27/04/2021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FC84-F12E-4911-A566-B8F179B99A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428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94E53-70F9-40D2-AB6C-2A9FB47CC179}" type="datetimeFigureOut">
              <a:rPr lang="en-AU" smtClean="0"/>
              <a:t>27/04/2021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4FC84-F12E-4911-A566-B8F179B99A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990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1" y="235131"/>
            <a:ext cx="11612880" cy="594183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US" altLang="zh-TW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r">
              <a:buNone/>
            </a:pPr>
            <a:r>
              <a:rPr lang="zh-TW" altLang="en-US" sz="4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現</a:t>
            </a:r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代性之隱憂</a:t>
            </a:r>
            <a:r>
              <a:rPr lang="en-US" altLang="zh-TW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4400" b="1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The Malaise </a:t>
            </a:r>
            <a:r>
              <a:rPr lang="en-US" altLang="zh-TW" sz="44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of Modernity</a:t>
            </a:r>
          </a:p>
          <a:p>
            <a:pPr marL="0" indent="0" algn="r">
              <a:buNone/>
            </a:pPr>
            <a:endParaRPr 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r">
              <a:buNone/>
            </a:pPr>
            <a:endParaRPr lang="en-US" sz="44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r">
              <a:buNone/>
            </a:pPr>
            <a:r>
              <a:rPr lang="zh-TW" altLang="en-US" sz="4400" dirty="0" smtClean="0">
                <a:latin typeface="+mn-ea"/>
                <a:ea typeface="+mn-ea"/>
              </a:rPr>
              <a:t>查爾斯</a:t>
            </a:r>
            <a:r>
              <a:rPr lang="en-US" altLang="zh-TW" sz="4400" dirty="0" smtClean="0">
                <a:latin typeface="+mn-ea"/>
                <a:ea typeface="+mn-ea"/>
              </a:rPr>
              <a:t>‧</a:t>
            </a:r>
            <a:r>
              <a:rPr lang="zh-TW" altLang="en-US" sz="4400" dirty="0" smtClean="0">
                <a:latin typeface="+mn-ea"/>
                <a:ea typeface="+mn-ea"/>
              </a:rPr>
              <a:t>泰勒</a:t>
            </a:r>
            <a:endParaRPr lang="en-US" altLang="zh-TW" sz="4400" dirty="0">
              <a:latin typeface="+mn-ea"/>
            </a:endParaRPr>
          </a:p>
          <a:p>
            <a:pPr marL="0" indent="0" algn="r">
              <a:buNone/>
            </a:pPr>
            <a:r>
              <a:rPr lang="en-US" altLang="zh-TW" sz="4400" b="1" dirty="0" smtClean="0">
                <a:latin typeface="+mn-ea"/>
                <a:ea typeface="+mn-ea"/>
              </a:rPr>
              <a:t>Charles Taylor</a:t>
            </a:r>
            <a:endParaRPr lang="en-AU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5" y="2494092"/>
            <a:ext cx="6541942" cy="36828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9131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31" y="352697"/>
            <a:ext cx="11639005" cy="6322423"/>
          </a:xfrm>
        </p:spPr>
        <p:txBody>
          <a:bodyPr>
            <a:normAutofit/>
          </a:bodyPr>
          <a:lstStyle/>
          <a:p>
            <a:pPr algn="l"/>
            <a:r>
              <a:rPr lang="en-US" altLang="zh-TW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TW" altLang="en-US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現代性之隱憂</a:t>
            </a:r>
            <a:r>
              <a:rPr lang="en-US" altLang="zh-TW" b="1" u="sng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</a:p>
          <a:p>
            <a:pPr algn="l"/>
            <a:endParaRPr lang="en-US" altLang="zh-TW" sz="18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換言之，人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是無法單單依靠自己來構成自我，形成有意義的獨特性標準。自我的理想是在對話關係中塑造的。</a:t>
            </a:r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這個背景框架在人類活動最基本的方面界定了什麼是重要的，什麼是有意義的，並塑造了我們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的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「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道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德與精神的直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覺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」 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這個框架由不得我們選擇，它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是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「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給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定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的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」 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（</a:t>
            </a:r>
            <a:r>
              <a:rPr lang="en-US" altLang="zh-TW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given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），是我們共享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的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「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無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可逃離的視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域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」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（</a:t>
            </a:r>
            <a:r>
              <a:rPr lang="en-US" altLang="zh-TW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inescapable </a:t>
            </a:r>
            <a:r>
              <a:rPr lang="en-US" altLang="zh-TW" sz="1800" dirty="0" err="1">
                <a:latin typeface="DFKai-SB" panose="03000509000000000000" pitchFamily="65" charset="-120"/>
                <a:ea typeface="DFKai-SB" panose="03000509000000000000" pitchFamily="65" charset="-120"/>
              </a:rPr>
              <a:t>horizo</a:t>
            </a:r>
            <a:r>
              <a:rPr lang="en-US" altLang="zh-TW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​​n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）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18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而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我們所做的選擇，在最根本的意義上，恰恰要（有意識或無意識地）依據這個作為深度意義背景的框架。因為我們的生活是共同的生活，這個背景是我們共同生活的前提。如果離開了這個框架，個人的感覺、選擇和決定會變得完全不可理喻。</a:t>
            </a:r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TW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Taylor 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抨擊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說唯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我主義式的個人主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義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en-US" altLang="zh-TW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獨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白式的自我同一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性</a:t>
            </a:r>
            <a:r>
              <a:rPr lang="en-US" altLang="zh-TW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正是一種離開這個框架的自我抉擇</a:t>
            </a:r>
            <a:r>
              <a:rPr lang="en-US" altLang="zh-TW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/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消極的自由。他只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是一種幻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覺，沒有實質意義與價值。</a:t>
            </a:r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zh-TW" sz="18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他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強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調現代人的自我抉擇必須回到這個框架裡面去實現它</a:t>
            </a:r>
            <a:r>
              <a:rPr lang="en-US" altLang="zh-TW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將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自我的構成理解為關係性的，理解為對超越自我之共同背景的依賴，我們才能恰當地理解和實踐個人自主性的理想，才有可能克服對本真性的誤解和濫用。</a:t>
            </a:r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18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>
              <a:lnSpc>
                <a:spcPct val="120000"/>
              </a:lnSpc>
            </a:pPr>
            <a:endParaRPr lang="en-US" altLang="zh-TW" sz="18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7545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628" y="261257"/>
            <a:ext cx="11639005" cy="6322423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zh-TW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TW" altLang="en-US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現代性之隱憂</a:t>
            </a:r>
            <a:r>
              <a:rPr lang="en-US" altLang="zh-TW" b="1" u="sng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</a:p>
          <a:p>
            <a:pPr algn="l"/>
            <a:endParaRPr lang="en-US" altLang="zh-TW" sz="18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342900" algn="just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關於現代性的第二種憂患──工具理性之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憂。</a:t>
            </a:r>
            <a:endParaRPr lang="en-US" altLang="zh-TW" sz="20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342900" algn="just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altLang="zh-TW" sz="2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工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具理性（英語：</a:t>
            </a:r>
            <a:r>
              <a:rPr lang="en-AU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Instrumental </a:t>
            </a:r>
            <a:r>
              <a:rPr lang="en-AU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rationality</a:t>
            </a:r>
            <a:r>
              <a:rPr lang="en-US" altLang="zh-TW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是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社會學家馬克斯</a:t>
            </a:r>
            <a:r>
              <a:rPr lang="en-US" altLang="zh-TW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·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韋伯提出的概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念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。「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理性」一詞的意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義其實是跟 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「 </a:t>
            </a:r>
            <a:r>
              <a:rPr lang="en-US" altLang="zh-TW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ratio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 」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一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詞的原初意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義相關聯，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也就是「計算」。理性化就是純粹以效果、利益的精密計算來作為行為的動機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，取代以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傳統價值與情感作為決策的準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繩。例如</a:t>
            </a:r>
            <a:r>
              <a:rPr lang="en-US" altLang="zh-TW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官僚制度政府的設計、高效率生活空間的建造和城市規劃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，西方殖民等。</a:t>
            </a:r>
            <a:endParaRPr lang="en-US" altLang="zh-TW" sz="2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zh-TW" sz="20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伴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隨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理性出現的另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一個現象就是「除魅化」（</a:t>
            </a:r>
            <a:r>
              <a:rPr lang="en-US" altLang="zh-TW" sz="2000" dirty="0" err="1">
                <a:latin typeface="DFKai-SB" panose="03000509000000000000" pitchFamily="65" charset="-120"/>
                <a:ea typeface="DFKai-SB" panose="03000509000000000000" pitchFamily="65" charset="-120"/>
              </a:rPr>
              <a:t>Entsauberung</a:t>
            </a:r>
            <a:r>
              <a:rPr lang="en-US" altLang="zh-TW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, Demythologization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）。在原始人類的生活環境中，因為對於大自然強大的力量充滿了畏懼，所以產生了原始宗教對於自然物的崇拜，並且用各種神話來解䆁這些現象，比如說用太陽神的自強不息來解䆁太陽每天規律的出現、用雷神和閃電娘娘的分工合作來解䆁先閃電後打雷。</a:t>
            </a:r>
            <a:endParaRPr lang="en-US" altLang="zh-TW" sz="2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zh-TW" sz="20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社會「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除魅化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」後，人們於是將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理性化與「進步」劃上等號，並且相信人類已經找到了一種發展的邏輯。只要照著理性化這個準則，就可以讓人類無止境地進步下去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。這樣子的情況就開始出現了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「工具理性」（</a:t>
            </a:r>
            <a:r>
              <a:rPr lang="en-AU" sz="2000" dirty="0" err="1">
                <a:latin typeface="DFKai-SB" panose="03000509000000000000" pitchFamily="65" charset="-120"/>
                <a:ea typeface="DFKai-SB" panose="03000509000000000000" pitchFamily="65" charset="-120"/>
              </a:rPr>
              <a:t>instrumentelle</a:t>
            </a:r>
            <a:r>
              <a:rPr lang="en-AU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en-AU" sz="2000" dirty="0" err="1">
                <a:latin typeface="DFKai-SB" panose="03000509000000000000" pitchFamily="65" charset="-120"/>
                <a:ea typeface="DFKai-SB" panose="03000509000000000000" pitchFamily="65" charset="-120"/>
              </a:rPr>
              <a:t>Rationalität</a:t>
            </a:r>
            <a:r>
              <a:rPr lang="en-AU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, Instrumental Rationality</a:t>
            </a:r>
            <a:r>
              <a:rPr lang="en-AU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）</a:t>
            </a:r>
            <a:endParaRPr lang="en-US" altLang="zh-TW" sz="2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081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628" y="261257"/>
            <a:ext cx="11639005" cy="632242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altLang="zh-TW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TW" altLang="en-US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現代性之隱憂</a:t>
            </a:r>
            <a:r>
              <a:rPr lang="en-US" altLang="zh-TW" b="1" u="sng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</a:p>
          <a:p>
            <a:pPr algn="l"/>
            <a:endParaRPr lang="en-US" altLang="zh-TW" sz="18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簡單來說，工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具理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性就是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通過精確計算功利的方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法選擇最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有效達至目的的理性，是一種以工具崇拜和技術主義為生存目標的價值觀。</a:t>
            </a:r>
            <a:endParaRPr lang="en-US" altLang="zh-TW" sz="20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zh-TW" sz="20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工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具理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性跟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價值理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性是相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對的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。「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價值理性」這種理性作用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，是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從一個行為</a:t>
            </a:r>
            <a:r>
              <a:rPr lang="en-US" altLang="zh-TW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——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可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以是倫理的、美學的、宗教的或其他的</a:t>
            </a:r>
            <a:r>
              <a:rPr lang="en-US" altLang="zh-TW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——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這行為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本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身的特有價值，來決定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該不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該行使這個行為，而不管它帶來的效果是大或小，甚至沒有。也就是說，人們可能會為了倫理的、美學的、宗教的，或者出於責任感、榮譽和忠誠等方面的目的，對選定的行為賦以「絕對價值」，而不是以行為的結果來評價這個行為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0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zh-TW" sz="20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Taylor 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認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為現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代文化中的工具理性獨大發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展，造成了這種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「價值理性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」的式微，取而代之的是個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人利益之上主義和工具主義效益的科學主義觀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點。</a:t>
            </a:r>
            <a:endParaRPr lang="en-US" altLang="zh-TW" sz="20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zh-TW" sz="20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換言之，當現代人變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得越來越理性，也就意味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著他們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越來越單調，失去了信念與激情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。人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沒有其他選擇，只會越來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越侷限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於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功利計算，陷入自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己所建立出來的理性秩序與規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範。</a:t>
            </a:r>
            <a:endParaRPr lang="en-US" altLang="zh-TW" sz="20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zh-TW" sz="20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就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是凡事都要照規矩、有制度、有系統的規則，以組織來說一且都要依照組織的規則行事，不需要非理性層面的，要不斷的克制自己。結果這樣等於是非常多各種不同的規則把人給束縛起來，就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像韋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伯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說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的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人被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關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入一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個鐵的牢籠中</a:t>
            </a:r>
            <a:r>
              <a:rPr lang="en-US" altLang="zh-TW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(iron cage)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1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9809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628" y="261257"/>
            <a:ext cx="11639005" cy="632242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altLang="zh-TW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TW" altLang="en-US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現代性之隱憂</a:t>
            </a:r>
            <a:r>
              <a:rPr lang="en-US" altLang="zh-TW" b="1" u="sng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</a:p>
          <a:p>
            <a:pPr algn="l"/>
            <a:endParaRPr lang="en-US" altLang="zh-TW" sz="18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342900" algn="just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關於現代性的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第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三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種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憂患─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─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溫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和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專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制主義之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憂。</a:t>
            </a:r>
            <a:endParaRPr lang="en-US" altLang="zh-TW" sz="20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zh-TW" sz="20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Taylor 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認為當現代人只關注唯我主義，一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旦封閉在自我的世界裡，而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且無法避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免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工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具性的審查自我與外在的關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係的時候，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那麼他們對政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治就會缺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乏公共參與的熱情，從而讓政府獲得不受監督的權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力，造成了托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克維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爾所說的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「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溫和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」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專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制主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義。</a:t>
            </a:r>
            <a:endParaRPr lang="en-US" altLang="zh-TW" sz="20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zh-TW" sz="20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Taylor 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認為這種溫和專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制主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義不斷侵蝕與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弱化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民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治創制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力，使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人民的結合方式「碎裂化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」</a:t>
            </a:r>
            <a:r>
              <a:rPr lang="en-US" altLang="zh-TW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/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分裂 </a:t>
            </a:r>
            <a:r>
              <a:rPr 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(fragmentation)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，也就是說個人對至高無上的本真性道德理解最終限制於只選擇維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護自身利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益，忽略了自己跟共同體的政治社會的關聯。</a:t>
            </a:r>
            <a:endParaRPr lang="en-US" altLang="zh-TW" sz="20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342900" algn="just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altLang="zh-TW" sz="2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他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用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美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國政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治的例子說明，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整個國家上上下下的政治活動都成了「權利項目之攻防保衛戰」，不管甚麼事情，全都付諸立法和司法運作，而此種運作又深陷於所謂「程序正義」的泥淖中，既無行政效率，亦無實質意義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0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zh-TW" sz="2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人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民的參政方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式也變成了只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有為自己所選擇擁抱的目標或價值做利益團體性的遊說工作一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途，要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不是把價值都化作利益來運作，不然就連投票時的多數決也成了為求勝利所必須考量的利益來運作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。他們相信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一旦投票勝出，連法案內容所支持的目標或價值都一時間成了一面倒的「真理標準」。而失敗者或不滿意者則又再蜂湧聚集到法律程序的反對方來，策劃下一次「一贏就全贏」的動員方略。</a:t>
            </a:r>
            <a:endParaRPr lang="en-US" altLang="zh-TW" sz="2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>
              <a:lnSpc>
                <a:spcPct val="100000"/>
              </a:lnSpc>
            </a:pPr>
            <a:endParaRPr lang="en-US" altLang="zh-TW" sz="16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>
              <a:lnSpc>
                <a:spcPct val="100000"/>
              </a:lnSpc>
            </a:pPr>
            <a:endParaRPr lang="en-US" altLang="zh-TW" sz="1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2082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628" y="261257"/>
            <a:ext cx="11639005" cy="6322423"/>
          </a:xfrm>
        </p:spPr>
        <p:txBody>
          <a:bodyPr>
            <a:normAutofit/>
          </a:bodyPr>
          <a:lstStyle/>
          <a:p>
            <a:pPr algn="l"/>
            <a:r>
              <a:rPr lang="en-US" altLang="zh-TW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TW" altLang="en-US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現代性之隱憂</a:t>
            </a:r>
            <a:r>
              <a:rPr lang="en-US" altLang="zh-TW" b="1" u="sng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</a:p>
          <a:p>
            <a:pPr algn="l"/>
            <a:endParaRPr lang="en-US" altLang="zh-TW" sz="18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>
              <a:lnSpc>
                <a:spcPct val="100000"/>
              </a:lnSpc>
            </a:pPr>
            <a:r>
              <a:rPr lang="en-US" altLang="zh-TW" sz="19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Taylor </a:t>
            </a:r>
            <a:r>
              <a:rPr lang="zh-TW" altLang="en-US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雖然承認現</a:t>
            </a:r>
            <a:r>
              <a:rPr lang="zh-TW" altLang="en-US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代</a:t>
            </a:r>
            <a:r>
              <a:rPr lang="zh-TW" altLang="en-US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性帶來了巨大的政治危機，但是他並不覺得那就是</a:t>
            </a:r>
            <a:r>
              <a:rPr lang="zh-TW" altLang="en-US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死路一</a:t>
            </a:r>
            <a:r>
              <a:rPr lang="zh-TW" altLang="en-US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條</a:t>
            </a:r>
            <a:r>
              <a:rPr lang="en-US" altLang="zh-TW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;</a:t>
            </a:r>
            <a:r>
              <a:rPr lang="zh-TW" altLang="en-US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 他認為現代性是</a:t>
            </a:r>
            <a:r>
              <a:rPr lang="zh-TW" altLang="en-US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可以自我孕育出批判性力量的</a:t>
            </a:r>
            <a:r>
              <a:rPr lang="zh-TW" altLang="en-US" sz="19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19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>
              <a:lnSpc>
                <a:spcPct val="100000"/>
              </a:lnSpc>
            </a:pPr>
            <a:endParaRPr lang="en-US" altLang="zh-TW" sz="19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>
              <a:lnSpc>
                <a:spcPct val="100000"/>
              </a:lnSpc>
            </a:pPr>
            <a:r>
              <a:rPr lang="zh-TW" altLang="en-US" sz="19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藉</a:t>
            </a:r>
            <a:r>
              <a:rPr lang="zh-TW" altLang="en-US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由</a:t>
            </a:r>
            <a:r>
              <a:rPr lang="zh-TW" altLang="en-US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托</a:t>
            </a:r>
            <a:r>
              <a:rPr lang="zh-TW" altLang="en-US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克維</a:t>
            </a:r>
            <a:r>
              <a:rPr lang="zh-TW" altLang="en-US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爾針對參</a:t>
            </a:r>
            <a:r>
              <a:rPr lang="zh-TW" altLang="en-US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與政治萎縮</a:t>
            </a:r>
            <a:r>
              <a:rPr lang="zh-TW" altLang="en-US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的討</a:t>
            </a:r>
            <a:r>
              <a:rPr lang="zh-TW" altLang="en-US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論</a:t>
            </a:r>
            <a:r>
              <a:rPr lang="zh-TW" altLang="en-US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zh-TW" altLang="en-US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泰</a:t>
            </a:r>
            <a:r>
              <a:rPr lang="zh-TW" altLang="en-US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勒提出他</a:t>
            </a:r>
            <a:r>
              <a:rPr lang="zh-TW" altLang="en-US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的一</a:t>
            </a:r>
            <a:r>
              <a:rPr lang="zh-TW" altLang="en-US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套分權</a:t>
            </a:r>
            <a:r>
              <a:rPr lang="en-US" altLang="zh-TW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/</a:t>
            </a:r>
            <a:r>
              <a:rPr lang="zh-TW" altLang="en-US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社</a:t>
            </a:r>
            <a:r>
              <a:rPr lang="zh-TW" altLang="en-US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群主義的政治哲</a:t>
            </a:r>
            <a:r>
              <a:rPr lang="zh-TW" altLang="en-US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學</a:t>
            </a:r>
            <a:r>
              <a:rPr lang="zh-TW" altLang="en-US" sz="19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。為</a:t>
            </a:r>
            <a:r>
              <a:rPr lang="zh-TW" altLang="en-US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了凝聚一個國家裡的公民忠誠感</a:t>
            </a:r>
            <a:r>
              <a:rPr lang="zh-TW" altLang="en-US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en-US" altLang="zh-TW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Taylor</a:t>
            </a:r>
            <a:r>
              <a:rPr lang="zh-TW" altLang="en-US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認為我</a:t>
            </a:r>
            <a:r>
              <a:rPr lang="zh-TW" altLang="en-US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們必須要在法律的框架下，以一個個不同的社</a:t>
            </a:r>
            <a:r>
              <a:rPr lang="zh-TW" altLang="en-US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群</a:t>
            </a:r>
            <a:r>
              <a:rPr lang="en-US" altLang="zh-TW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/</a:t>
            </a:r>
            <a:r>
              <a:rPr lang="zh-TW" altLang="en-US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區域</a:t>
            </a:r>
            <a:r>
              <a:rPr lang="zh-TW" altLang="en-US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社</a:t>
            </a:r>
            <a:r>
              <a:rPr lang="zh-TW" altLang="en-US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會</a:t>
            </a:r>
            <a:r>
              <a:rPr lang="zh-TW" altLang="en-US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來抵抗國</a:t>
            </a:r>
            <a:r>
              <a:rPr lang="zh-TW" altLang="en-US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家</a:t>
            </a:r>
            <a:r>
              <a:rPr lang="zh-TW" altLang="en-US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的集權壓</a:t>
            </a:r>
            <a:r>
              <a:rPr lang="zh-TW" altLang="en-US" sz="1900" dirty="0">
                <a:latin typeface="DFKai-SB" panose="03000509000000000000" pitchFamily="65" charset="-120"/>
                <a:ea typeface="DFKai-SB" panose="03000509000000000000" pitchFamily="65" charset="-120"/>
              </a:rPr>
              <a:t>制和權威，而這些社群內部又可以擁有自己的共同體價值，從而既讓個人不至於與社會相分裂，又使得國家政治充滿了活</a:t>
            </a:r>
            <a:r>
              <a:rPr lang="zh-TW" altLang="en-US" sz="19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力。</a:t>
            </a:r>
            <a:endParaRPr lang="en-US" altLang="zh-TW" sz="17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18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3695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628" y="261257"/>
            <a:ext cx="11639005" cy="6322423"/>
          </a:xfrm>
        </p:spPr>
        <p:txBody>
          <a:bodyPr>
            <a:normAutofit/>
          </a:bodyPr>
          <a:lstStyle/>
          <a:p>
            <a:endParaRPr lang="en-US" altLang="zh-TW" sz="18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18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18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18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18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18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18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en-US" altLang="zh-TW" sz="80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The End</a:t>
            </a:r>
            <a:endParaRPr lang="en-US" altLang="zh-TW" sz="80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18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4991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257" y="378823"/>
            <a:ext cx="11639005" cy="6322423"/>
          </a:xfrm>
        </p:spPr>
        <p:txBody>
          <a:bodyPr>
            <a:normAutofit/>
          </a:bodyPr>
          <a:lstStyle/>
          <a:p>
            <a:pPr algn="l"/>
            <a:r>
              <a:rPr lang="en-US" altLang="zh-TW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TW" altLang="en-US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現代性之隱憂</a:t>
            </a:r>
            <a:r>
              <a:rPr lang="en-US" altLang="zh-TW" b="1" u="sng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</a:p>
          <a:p>
            <a:pPr algn="l"/>
            <a:endParaRPr lang="en-US" altLang="zh-TW" sz="18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那甚麼是「真摯性理想」</a:t>
            </a:r>
            <a:r>
              <a:rPr 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(ideal of authenticity)</a:t>
            </a:r>
            <a:r>
              <a:rPr lang="en-US" altLang="zh-TW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en-US" altLang="zh-TW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Taylor 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認為那是一種道德理想。藉由浪漫主義思想的學說，</a:t>
            </a:r>
            <a:r>
              <a:rPr lang="en-US" altLang="zh-TW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Taylor 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解釋說人有天賦的內在道德直覺，知道甚麼是對的、甚麼是錯的，不必依賴宗教傳統的外顯訓示和風俗文化的既有規範，而且也不是個權衡輕重利害的問題。</a:t>
            </a:r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他認為人必須內在化這種道德理想，即</a:t>
            </a:r>
            <a:r>
              <a:rPr lang="en-US" altLang="zh-TW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我們必須跟我們內在的道德感保持接觸，確定我們做的事情跟內在的良知相契合，我們才能獲得盧梭稱之為的「存在之感受」</a:t>
            </a:r>
            <a:r>
              <a:rPr 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(le sentiment de </a:t>
            </a:r>
            <a:r>
              <a:rPr lang="en-US" sz="1800" dirty="0" err="1">
                <a:latin typeface="DFKai-SB" panose="03000509000000000000" pitchFamily="65" charset="-120"/>
                <a:ea typeface="DFKai-SB" panose="03000509000000000000" pitchFamily="65" charset="-120"/>
              </a:rPr>
              <a:t>l’existence</a:t>
            </a:r>
            <a:r>
              <a:rPr 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或是一種「自決的自由」</a:t>
            </a:r>
            <a:r>
              <a:rPr 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(self-determining freedom)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18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18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但可惜的是，現代性所帶來的個人主義使這種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「真摯性理想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」</a:t>
            </a:r>
            <a:r>
              <a:rPr lang="en-US" altLang="zh-TW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/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本真性扭曲了，忠於自己</a:t>
            </a:r>
            <a:r>
              <a:rPr lang="en-US" altLang="zh-TW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/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跟自己的內在接觸，變成了過度的唯我主義，即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個人彷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彿只關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注內在的自我，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認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為所有關於社會的思考都應當始於個人，而社會應當為個人之間的互惠利益而存在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18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en-US" altLang="zh-TW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Taylor 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認為我們是無法單單依靠自己來構成自我的，泰勒引用古典社會理論大師之一米德</a:t>
            </a:r>
            <a:r>
              <a:rPr 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(G. H. Mead)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的「重要他人」</a:t>
            </a:r>
            <a:r>
              <a:rPr 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(significant others)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概念來幫助說明他認為人類生活之基本性格是「語言性」和「對話性」</a:t>
            </a:r>
            <a:r>
              <a:rPr 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en-US" sz="1800" dirty="0" err="1">
                <a:latin typeface="DFKai-SB" panose="03000509000000000000" pitchFamily="65" charset="-120"/>
                <a:ea typeface="DFKai-SB" panose="03000509000000000000" pitchFamily="65" charset="-120"/>
              </a:rPr>
              <a:t>dialogicality</a:t>
            </a:r>
            <a:r>
              <a:rPr 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的主張。我們對自己的認同，以及我們的藝術創作，其實都是對著別人說的</a:t>
            </a:r>
            <a:r>
              <a:rPr 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(addressed)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，背後都預設有一個深廣的理解平台</a:t>
            </a:r>
            <a:r>
              <a:rPr 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(horizon)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18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416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634" y="287383"/>
            <a:ext cx="11639005" cy="6322423"/>
          </a:xfrm>
        </p:spPr>
        <p:txBody>
          <a:bodyPr>
            <a:normAutofit/>
          </a:bodyPr>
          <a:lstStyle/>
          <a:p>
            <a:pPr algn="l"/>
            <a:r>
              <a:rPr lang="zh-TW" altLang="en-US" sz="2800" b="1" u="sng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作者簡介</a:t>
            </a:r>
            <a:endParaRPr lang="en-US" altLang="zh-TW" sz="2800" b="1" u="sng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b="1" u="sng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查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爾斯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·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馬格雷夫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·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泰勒（法語：</a:t>
            </a:r>
            <a:r>
              <a:rPr lang="en-AU" dirty="0">
                <a:latin typeface="DFKai-SB" panose="03000509000000000000" pitchFamily="65" charset="-120"/>
                <a:ea typeface="DFKai-SB" panose="03000509000000000000" pitchFamily="65" charset="-120"/>
              </a:rPr>
              <a:t>Charles Margrave Taylor，1931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年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11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月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5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日－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，加拿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大天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主教哲學家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1931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年生於加拿大北部的魁北克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en-AU" dirty="0">
                <a:latin typeface="DFKai-SB" panose="03000509000000000000" pitchFamily="65" charset="-120"/>
                <a:ea typeface="DFKai-SB" panose="03000509000000000000" pitchFamily="65" charset="-120"/>
              </a:rPr>
              <a:t>Quebec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省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蒙特利爾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en-AU" dirty="0">
                <a:latin typeface="DFKai-SB" panose="03000509000000000000" pitchFamily="65" charset="-120"/>
                <a:ea typeface="DFKai-SB" panose="03000509000000000000" pitchFamily="65" charset="-120"/>
              </a:rPr>
              <a:t>Montreal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城市。這個省是加拿大唯一的法語省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，人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口超過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80%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是法國後裔，所以魁北克省也成為了北美地區的法國文化中心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做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為魁北克人，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Taylor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必須面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對法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語區與加拿大英語區的長期獨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立爭議問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題。年輕時，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他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曾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積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極投入魁北克獨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立鬥爭運動。</a:t>
            </a:r>
            <a:endParaRPr lang="en-US" altLang="zh-TW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由於生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長於一個雙語家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庭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: Taylor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的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父親說英語，母親說法語，所以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Taylor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曾經說過他的雙語優勢，讓他可以瞭解英語的邏輯感與理性，以及法語的表達感與感性。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147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" r="337"/>
          <a:stretch/>
        </p:blipFill>
        <p:spPr>
          <a:xfrm>
            <a:off x="1933304" y="481667"/>
            <a:ext cx="8242662" cy="593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28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634" y="287383"/>
            <a:ext cx="11639005" cy="6322423"/>
          </a:xfrm>
        </p:spPr>
        <p:txBody>
          <a:bodyPr>
            <a:normAutofit/>
          </a:bodyPr>
          <a:lstStyle/>
          <a:p>
            <a:pPr algn="l"/>
            <a:r>
              <a:rPr lang="zh-TW" altLang="en-US" sz="2800" b="1" u="sng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作者簡介</a:t>
            </a:r>
            <a:endParaRPr lang="en-US" altLang="zh-TW" sz="2800" b="1" u="sng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TW" sz="2800" b="1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Taylor 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1952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年從麥吉爾大學歷史專業學士畢業。接著前往英國牛津大學攻讀哲學博士學位。畢業後，他在母校麥吉爾大學擔任哲學和政治學教授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1976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年至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1979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回到牛津大學擔任該校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的社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會和政治理論教授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TW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Taylor 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主要採用歷史社會學取向進行研究，關懷領域包括語言哲學、心靈哲學、宗教哲學、哲學史、道德與政治哲學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TW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Taylor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的思想學說讓他獲獎無數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例如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在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2015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年，他曾獲頒「克魯格人文與社會科學終身成就獎」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(kluge prize)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。此獎項是美國國會圖書館頒發的一個獎項，對象是在人文研究範疇做出重大和深遠的貢獻的學者。</a:t>
            </a:r>
            <a:r>
              <a:rPr lang="en-US" altLang="zh-TW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u="sng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0396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634" y="287383"/>
            <a:ext cx="11639005" cy="6322423"/>
          </a:xfrm>
        </p:spPr>
        <p:txBody>
          <a:bodyPr>
            <a:normAutofit lnSpcReduction="10000"/>
          </a:bodyPr>
          <a:lstStyle/>
          <a:p>
            <a:pPr algn="l"/>
            <a:r>
              <a:rPr lang="zh-TW" altLang="en-US" sz="2800" b="1" u="sng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作者簡介</a:t>
            </a:r>
            <a:endParaRPr lang="en-US" altLang="zh-TW" sz="3600" b="1" u="sng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sz="26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他的著作包括</a:t>
            </a:r>
            <a:r>
              <a:rPr lang="en-US" altLang="zh-TW" sz="26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26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en-US" altLang="zh-TW" sz="26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26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26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26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行為的解釋</a:t>
            </a: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（</a:t>
            </a: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1964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年）</a:t>
            </a:r>
            <a:b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黑格爾</a:t>
            </a: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（</a:t>
            </a: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1975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年）</a:t>
            </a:r>
            <a:b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黑格爾與現代社會</a:t>
            </a: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（</a:t>
            </a: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1979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年）</a:t>
            </a:r>
            <a:b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自我的根源：現代認同的形成</a:t>
            </a: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（</a:t>
            </a: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1989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年）</a:t>
            </a:r>
            <a:b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多元文化主義</a:t>
            </a: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（</a:t>
            </a: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1994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年）     </a:t>
            </a: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天主教現代性</a:t>
            </a: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（</a:t>
            </a: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1999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年）</a:t>
            </a:r>
            <a:b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今日宗教多樣性</a:t>
            </a: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（</a:t>
            </a: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2002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年）</a:t>
            </a:r>
            <a:b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現代社會想像力</a:t>
            </a: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（</a:t>
            </a: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2004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年）</a:t>
            </a:r>
            <a:b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世俗時代</a:t>
            </a: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（</a:t>
            </a: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2007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年）</a:t>
            </a:r>
            <a:b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世俗主義和良心自由</a:t>
            </a: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（</a:t>
            </a: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2011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年，和</a:t>
            </a: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Jocelyn </a:t>
            </a:r>
            <a:r>
              <a:rPr lang="en-US" altLang="zh-TW" sz="2200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Maclure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合著）</a:t>
            </a:r>
            <a:b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宗教在公共領域中的力量</a:t>
            </a: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（</a:t>
            </a: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2011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年，和</a:t>
            </a: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Judith Butler, </a:t>
            </a:r>
            <a:b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Jürgen </a:t>
            </a:r>
            <a:r>
              <a:rPr lang="en-US" altLang="zh-TW" sz="2200" dirty="0" err="1" smtClean="0">
                <a:latin typeface="DFKai-SB" panose="03000509000000000000" pitchFamily="65" charset="-120"/>
                <a:ea typeface="DFKai-SB" panose="03000509000000000000" pitchFamily="65" charset="-120"/>
              </a:rPr>
              <a:t>Habermas</a:t>
            </a: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 Cornel West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合作）</a:t>
            </a: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挽救實在論</a:t>
            </a: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（</a:t>
            </a: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2015</a:t>
            </a:r>
            <a:r>
              <a:rPr lang="zh-TW" altLang="en-US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年）</a:t>
            </a:r>
            <a: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2200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endParaRPr lang="en-US" altLang="zh-TW" sz="22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en-US" altLang="zh-TW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TW" altLang="en-US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本真性倫理學</a:t>
            </a:r>
            <a:r>
              <a:rPr lang="en-US" altLang="zh-TW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  <a:r>
              <a:rPr lang="zh-TW" altLang="en-US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或</a:t>
            </a:r>
            <a:r>
              <a:rPr lang="en-US" altLang="zh-TW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TW" altLang="en-US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現代性之隱憂</a:t>
            </a:r>
            <a:r>
              <a:rPr lang="en-US" altLang="zh-TW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  <a:r>
              <a:rPr lang="zh-TW" altLang="en-US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（</a:t>
            </a:r>
            <a:r>
              <a:rPr lang="en-US" altLang="zh-TW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1992</a:t>
            </a:r>
            <a:r>
              <a:rPr lang="zh-TW" altLang="en-US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年）</a:t>
            </a:r>
            <a:r>
              <a:rPr lang="zh-TW" altLang="en-US" u="sng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u="sng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u="sng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u="sng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endParaRPr lang="en-US" altLang="zh-TW" sz="2200" b="1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943" y="1408778"/>
            <a:ext cx="3370097" cy="487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7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634" y="287383"/>
            <a:ext cx="11639005" cy="6322423"/>
          </a:xfrm>
        </p:spPr>
        <p:txBody>
          <a:bodyPr>
            <a:normAutofit/>
          </a:bodyPr>
          <a:lstStyle/>
          <a:p>
            <a:pPr algn="l"/>
            <a:r>
              <a:rPr lang="en-US" altLang="zh-TW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TW" altLang="en-US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現代性之隱憂</a:t>
            </a:r>
            <a:r>
              <a:rPr lang="en-US" altLang="zh-TW" b="1" u="sng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</a:p>
          <a:p>
            <a:pPr algn="l"/>
            <a:endParaRPr lang="en-US" altLang="zh-TW" sz="18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總共十章，內容部分主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要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說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明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現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代社會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在快速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發展的同時，卻引發出人類深刻的倫理價值以及政治的危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機。當人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們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都逐漸視道德為個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人選擇的問題，社會無法就倫理獲得一致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性看法的時候，現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代社會的繁榮背後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，就會開始出現分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裂的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隱憂。</a:t>
            </a:r>
            <a:endParaRPr lang="en-US" altLang="zh-TW" sz="20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sz="20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這種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現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代性隱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憂包括</a:t>
            </a:r>
            <a:r>
              <a:rPr lang="en-US" altLang="zh-TW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endParaRPr lang="en-US" altLang="zh-TW" sz="20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2000" b="1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en-US" altLang="zh-TW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1.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個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人主義 </a:t>
            </a:r>
            <a:r>
              <a:rPr lang="en-US" altLang="zh-TW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en-AU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individualism) 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及其意義的失落 </a:t>
            </a:r>
            <a:r>
              <a:rPr lang="en-US" altLang="zh-TW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en-AU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loss of meaning</a:t>
            </a:r>
            <a:r>
              <a:rPr lang="en-AU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  <a:p>
            <a:pPr algn="l"/>
            <a:r>
              <a:rPr lang="en-US" altLang="zh-TW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2.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工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具理性的主導 </a:t>
            </a:r>
            <a:r>
              <a:rPr lang="en-US" altLang="zh-TW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en-AU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primacy of instrumental reason) </a:t>
            </a:r>
            <a:endParaRPr lang="en-US" sz="2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en-US" altLang="zh-TW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3.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政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治上失去自由及碎片化 </a:t>
            </a:r>
            <a:r>
              <a:rPr lang="en-US" altLang="zh-TW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en-AU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loss of freedom and political fragmentation</a:t>
            </a:r>
            <a:r>
              <a:rPr lang="en-AU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)。</a:t>
            </a:r>
          </a:p>
          <a:p>
            <a:pPr algn="l"/>
            <a:endParaRPr lang="en-US" altLang="zh-TW" sz="2000" b="1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Taylor 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認為這三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種隱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憂其實都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與失去人類之自由</a:t>
            </a:r>
            <a:r>
              <a:rPr 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(freedom)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有關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。只是個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體主義比較會讓人失去意義和道德視野，工具理性比較會讓人失去人生價值和行為目的，而柔性專制主義則比較會讓人失去政治自由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20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18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168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634" y="287383"/>
            <a:ext cx="11639005" cy="6322423"/>
          </a:xfrm>
        </p:spPr>
        <p:txBody>
          <a:bodyPr>
            <a:normAutofit/>
          </a:bodyPr>
          <a:lstStyle/>
          <a:p>
            <a:pPr algn="l"/>
            <a:r>
              <a:rPr lang="en-US" altLang="zh-TW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TW" altLang="en-US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現代性之隱憂</a:t>
            </a:r>
            <a:r>
              <a:rPr lang="en-US" altLang="zh-TW" b="1" u="sng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</a:p>
          <a:p>
            <a:pPr algn="l"/>
            <a:endParaRPr lang="en-US" altLang="zh-TW" sz="18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在本書的第一到第七章，</a:t>
            </a:r>
            <a:r>
              <a:rPr lang="en-US" altLang="zh-TW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Taylor 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首先討論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了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第一種憂患─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─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個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人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主義。</a:t>
            </a:r>
            <a:endParaRPr lang="en-US" altLang="zh-TW" sz="20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TW" sz="20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如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同許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多當代西方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的批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評家（貝爾、布魯姆和拉西等） 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所言，</a:t>
            </a:r>
            <a:r>
              <a:rPr lang="en-US" altLang="zh-TW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Taylor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認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為西方個人主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義崛起帶來了危險的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單一和原子化的個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人情況。</a:t>
            </a:r>
            <a:endParaRPr lang="en-US" altLang="zh-TW" sz="20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現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代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人而今雖然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看似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脫離了傳統的束縛，獲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得了前所未有的自由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，但是其實也陷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入了空前的意義迷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失的狀態裡。針對這種現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代文化深刻的處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境</a:t>
            </a:r>
            <a:r>
              <a:rPr lang="en-US" altLang="zh-TW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endParaRPr lang="en-US" altLang="zh-TW" sz="20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TW" sz="20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en-US" altLang="zh-TW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1.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韋伯也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曾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說過</a:t>
            </a:r>
            <a:r>
              <a:rPr lang="en-US" altLang="zh-TW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人們「不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再有更高的目標感，不再感覺到有某種值得以死相趨的東西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。 」</a:t>
            </a:r>
            <a:endParaRPr lang="en-US" altLang="zh-TW" sz="20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en-US" altLang="zh-TW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2.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托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克維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爾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則批評</a:t>
            </a:r>
            <a:r>
              <a:rPr lang="en-US" altLang="zh-TW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「民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主時代的人們往往尋求一種“渺小和粗鄙的快樂”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。」</a:t>
            </a:r>
            <a:endParaRPr lang="en-US" altLang="zh-TW" sz="2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en-US" altLang="zh-TW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3.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尼采則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認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為</a:t>
            </a:r>
            <a:r>
              <a:rPr lang="en-US" altLang="zh-TW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「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現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代人都變成了“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末人”（</a:t>
            </a:r>
            <a:r>
              <a:rPr lang="en-US" altLang="zh-TW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last man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），他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們除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了追求成為“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可憐的舒適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” 之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外，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生</a:t>
            </a:r>
            <a:endParaRPr lang="en-US" altLang="zh-TW" sz="20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命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沒有任何抱負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。」</a:t>
            </a:r>
            <a:endParaRPr lang="en-US" altLang="zh-TW" sz="2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TW" sz="2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簡單來說，這些哲學家都確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信，現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代性已經讓社會淪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為一個放任的社會，人們毫無顧忌地標榜自我中心的理想，年輕人甚至歡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呼「小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我的一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代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」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（</a:t>
            </a:r>
            <a:r>
              <a:rPr lang="en-US" altLang="zh-TW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me generation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）的興起</a:t>
            </a:r>
            <a:r>
              <a:rPr lang="zh-TW" altLang="en-US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zh-TW" altLang="en-US" sz="2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1235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634" y="287383"/>
            <a:ext cx="11639005" cy="632242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altLang="zh-TW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TW" altLang="en-US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現代性之隱憂</a:t>
            </a:r>
            <a:r>
              <a:rPr lang="en-US" altLang="zh-TW" b="1" u="sng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</a:p>
          <a:p>
            <a:pPr algn="l"/>
            <a:endParaRPr lang="en-US" altLang="zh-TW" sz="18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泰勒同樣關切這種處境，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他把這樣的現代文化形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容為「生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活被平庸化和狹隘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化」 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，認為這種現代文化最終導致個人走入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「變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態的和可悲的自我專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注」 。</a:t>
            </a:r>
            <a:endParaRPr lang="en-US" altLang="zh-TW" sz="18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那為甚麼現代個人主義會帶來那麼多的問題</a:t>
            </a:r>
            <a:r>
              <a:rPr lang="en-US" altLang="zh-TW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en-US" altLang="zh-TW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Taylor 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認為這是因為現代人都扭曲了所謂的「本真性」</a:t>
            </a:r>
            <a:r>
              <a:rPr 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(ideal of authenticity)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盧梭解釋，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本真性就是對我們自己真實，就是找回我們自己的「存在之感受」 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。這種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「存在之感受」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的構成是建置於一套超越自我的道德理想、倫理與良知價值之上的。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個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人所展現的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自由或選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擇必須確保跟這些價值相契合，協助推動社會共同利益，維持社會穩定與秩序，才會被認為是一種正面的自我實現。</a:t>
            </a:r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然而，可悲的是現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代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人而今所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追求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的「本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真性」</a:t>
            </a:r>
            <a:r>
              <a:rPr 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(ideal of authenticity)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，只是一種純粹的個人自主性價值，換言之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，那只是一種缺乏超越自我的道德感，相反地一味強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調忠於自我，捍衛自己的獨特性，追求自我負責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的過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程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18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這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樣的個人主義追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求很容易就會滑落成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盧梭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過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度的唯我主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義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」 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即個人彷彿只關注內在的自我，認為所有關於社會的思考都應當始於個人，而社會應當為個人之間的互惠利益而存在。</a:t>
            </a:r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最終，這就導致了「隨隨便便的相對主義」</a:t>
            </a:r>
            <a:r>
              <a:rPr 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(facile relativism)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、「自我沉迷的主體主義」</a:t>
            </a:r>
            <a:r>
              <a:rPr 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(subjectivism of self-indulgence)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、「自我實現的原子主義」</a:t>
            </a:r>
            <a:r>
              <a:rPr 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(atomism of </a:t>
            </a:r>
            <a:r>
              <a:rPr lang="en-US" sz="1800" dirty="0" err="1">
                <a:latin typeface="DFKai-SB" panose="03000509000000000000" pitchFamily="65" charset="-120"/>
                <a:ea typeface="DFKai-SB" panose="03000509000000000000" pitchFamily="65" charset="-120"/>
              </a:rPr>
              <a:t>self-fulfilment</a:t>
            </a:r>
            <a:r>
              <a:rPr 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的自戀文化產生了。</a:t>
            </a:r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4946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257" y="378823"/>
            <a:ext cx="11639005" cy="6322423"/>
          </a:xfrm>
        </p:spPr>
        <p:txBody>
          <a:bodyPr>
            <a:normAutofit/>
          </a:bodyPr>
          <a:lstStyle/>
          <a:p>
            <a:pPr algn="l"/>
            <a:r>
              <a:rPr lang="en-US" altLang="zh-TW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TW" altLang="en-US" b="1" u="sng" dirty="0">
                <a:latin typeface="DFKai-SB" panose="03000509000000000000" pitchFamily="65" charset="-120"/>
                <a:ea typeface="DFKai-SB" panose="03000509000000000000" pitchFamily="65" charset="-120"/>
              </a:rPr>
              <a:t>現代性之隱憂</a:t>
            </a:r>
            <a:r>
              <a:rPr lang="en-US" altLang="zh-TW" b="1" u="sng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</a:p>
          <a:p>
            <a:pPr algn="l"/>
            <a:endParaRPr lang="en-US" altLang="zh-TW" sz="1800" b="1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那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為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甚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麼「本真性」</a:t>
            </a:r>
            <a:r>
              <a:rPr 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(ideal of authenticity)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會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淪落為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像那些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批評者所謂的「自戀症」</a:t>
            </a:r>
            <a:r>
              <a:rPr 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(narcissism)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那樣的，以自我為中心的偏差形態呢？</a:t>
            </a:r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TW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Taylor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解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釋說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，這是幾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百年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來的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工業化、科技化、科層體制化所帶來的社會變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遷的惡性效果。他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認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為現代性的出現打破了前現代的「存在的大鎖鏈」</a:t>
            </a:r>
            <a:r>
              <a:rPr lang="en-US" altLang="zh-TW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en-AU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great chain of being) 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及「秩序」</a:t>
            </a:r>
            <a:r>
              <a:rPr lang="en-US" altLang="zh-TW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en-AU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order)，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使從前「安身立命」於大秩序中的自我和他者（包括社會、環境及他人）從此脫離昔日被給予的神聖位置和角色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18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zh-TW" sz="18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換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言之，當這條 「存在的大鎖鏈」 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被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個人主義割裂後，人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不再把自己看成是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一個社會性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的存在，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而是單一和原子化的個人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在這樣的情況之下，人與人的關係愈來愈陌生疏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離。因為沒有共同的道德理想與目標，個人於是開始覺得為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自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己似乎就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不能同時為別人，而且自己是目的時別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人就只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能是手段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；最終個人就變得越來越自戀，以自己為中心。</a:t>
            </a:r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TW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Taylor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強調要解決這個問題，必須引領現代人回到社會性框架、關係中來理解他們的生活。他引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用古典社會理論大師米德</a:t>
            </a:r>
            <a:r>
              <a:rPr 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(G. H. Mead)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的「重要他人」</a:t>
            </a:r>
            <a:r>
              <a:rPr 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(significant others)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概念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來說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明，人類生活之基本性格是「語言性」和「對話性」</a:t>
            </a:r>
            <a:r>
              <a:rPr 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en-US" sz="1800" dirty="0" err="1">
                <a:latin typeface="DFKai-SB" panose="03000509000000000000" pitchFamily="65" charset="-120"/>
                <a:ea typeface="DFKai-SB" panose="03000509000000000000" pitchFamily="65" charset="-120"/>
              </a:rPr>
              <a:t>dialogicality</a:t>
            </a:r>
            <a:r>
              <a:rPr 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的主張。我們對自己的認同，以及我們的藝術創作，其實都是對著別人說的</a:t>
            </a:r>
            <a:r>
              <a:rPr 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(addressed)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，背後都預設有一個深廣的理解平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台</a:t>
            </a:r>
            <a:r>
              <a:rPr 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、「視域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」 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（</a:t>
            </a:r>
            <a:r>
              <a:rPr lang="en-AU" altLang="zh-TW" sz="1800" dirty="0" err="1">
                <a:latin typeface="DFKai-SB" panose="03000509000000000000" pitchFamily="65" charset="-120"/>
                <a:ea typeface="DFKai-SB" panose="03000509000000000000" pitchFamily="65" charset="-120"/>
              </a:rPr>
              <a:t>horizo</a:t>
            </a:r>
            <a:r>
              <a:rPr lang="en-AU" altLang="zh-TW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​​n</a:t>
            </a:r>
            <a:r>
              <a:rPr lang="zh-TW" altLang="en-AU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）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或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「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框架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」 </a:t>
            </a:r>
            <a:r>
              <a:rPr lang="zh-TW" altLang="en-US" sz="1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（</a:t>
            </a:r>
            <a:r>
              <a:rPr lang="en-AU" altLang="zh-TW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framework</a:t>
            </a:r>
            <a:r>
              <a:rPr lang="en-US" altLang="zh-TW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18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18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18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22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</TotalTime>
  <Words>4832</Words>
  <Application>Microsoft Office PowerPoint</Application>
  <PresentationFormat>Widescreen</PresentationFormat>
  <Paragraphs>143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DFKai-SB</vt:lpstr>
      <vt:lpstr>新細明體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PC</dc:creator>
  <cp:lastModifiedBy>Lee PC</cp:lastModifiedBy>
  <cp:revision>61</cp:revision>
  <dcterms:created xsi:type="dcterms:W3CDTF">2021-04-25T14:36:45Z</dcterms:created>
  <dcterms:modified xsi:type="dcterms:W3CDTF">2021-04-27T06:51:16Z</dcterms:modified>
</cp:coreProperties>
</file>