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82" r:id="rId4"/>
    <p:sldId id="292" r:id="rId5"/>
    <p:sldId id="284" r:id="rId6"/>
    <p:sldId id="290" r:id="rId7"/>
    <p:sldId id="291" r:id="rId8"/>
    <p:sldId id="293" r:id="rId9"/>
    <p:sldId id="296" r:id="rId10"/>
    <p:sldId id="297" r:id="rId11"/>
    <p:sldId id="298" r:id="rId12"/>
    <p:sldId id="295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16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06" y="8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8AC4F-25E7-4A35-A1E8-BC86EF99A66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84796-1F7D-45C1-A099-A82D898343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818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What this suggests is a transposition of identity, from inside to outside, from self-identification, to identification by reference to others, from a self-referential history to an externalized </a:t>
            </a:r>
            <a:r>
              <a:rPr lang="en-US" altLang="zh-TW" dirty="0" err="1" smtClean="0"/>
              <a:t>globality</a:t>
            </a:r>
            <a:r>
              <a:rPr lang="en-US" altLang="zh-TW" dirty="0" smtClean="0"/>
              <a:t>.(P.69)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84796-1F7D-45C1-A099-A82D8983433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8614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Working in the postcolonial social and technocratic environment, might have situated them as professionals, demonstrating artistic and scientific integrity, outside the socio-political realm.(P.209)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84796-1F7D-45C1-A099-A82D8983433D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317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2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51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103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911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94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25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452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62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67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480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5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A931-6C3C-49B1-A018-1CA1D570FDCD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ADC8E-1D1B-43BE-A919-CDCB26C0043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473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793982"/>
            <a:ext cx="9144000" cy="2229378"/>
          </a:xfrm>
        </p:spPr>
        <p:txBody>
          <a:bodyPr>
            <a:normAutofit/>
          </a:bodyPr>
          <a:lstStyle/>
          <a:p>
            <a:r>
              <a:rPr lang="en-US" altLang="zh-TW" sz="2700" dirty="0" err="1" smtClean="0"/>
              <a:t>Abidin</a:t>
            </a:r>
            <a:r>
              <a:rPr lang="zh-TW" altLang="en-US" sz="2700" dirty="0" smtClean="0"/>
              <a:t> </a:t>
            </a:r>
            <a:r>
              <a:rPr lang="en-US" altLang="zh-TW" sz="2700" dirty="0" err="1" smtClean="0"/>
              <a:t>Kusno</a:t>
            </a:r>
            <a:r>
              <a:rPr lang="en-US" altLang="zh-TW" sz="2700" dirty="0" smtClean="0"/>
              <a:t>.</a:t>
            </a:r>
            <a:r>
              <a:rPr lang="zh-TW" altLang="en-US" sz="2700" dirty="0" smtClean="0"/>
              <a:t> </a:t>
            </a:r>
            <a:r>
              <a:rPr lang="en-US" altLang="zh-TW" sz="2700" dirty="0" smtClean="0"/>
              <a:t>(</a:t>
            </a:r>
            <a:r>
              <a:rPr lang="en-US" altLang="zh-TW" sz="2700" dirty="0" smtClean="0"/>
              <a:t>2000).</a:t>
            </a:r>
            <a:r>
              <a:rPr lang="zh-TW" altLang="en-US" sz="2700" dirty="0"/>
              <a:t/>
            </a:r>
            <a:br>
              <a:rPr lang="zh-TW" altLang="en-US" sz="2700" dirty="0"/>
            </a:br>
            <a:r>
              <a:rPr lang="en-US" altLang="zh-TW" b="1" dirty="0" smtClean="0"/>
              <a:t>Behind </a:t>
            </a:r>
            <a:r>
              <a:rPr lang="en-US" altLang="zh-TW" b="1" dirty="0"/>
              <a:t>the </a:t>
            </a:r>
            <a:r>
              <a:rPr lang="en-US" altLang="zh-TW" b="1" dirty="0" smtClean="0"/>
              <a:t>postcolonial: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 </a:t>
            </a:r>
            <a:r>
              <a:rPr lang="en-US" altLang="zh-TW" sz="2800" dirty="0"/>
              <a:t>Architecture, urban space and political cultures in </a:t>
            </a:r>
            <a:r>
              <a:rPr lang="en-US" altLang="zh-TW" sz="2800" dirty="0" smtClean="0"/>
              <a:t>Indonesia.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5906320"/>
            <a:ext cx="9144000" cy="439615"/>
          </a:xfrm>
        </p:spPr>
        <p:txBody>
          <a:bodyPr/>
          <a:lstStyle/>
          <a:p>
            <a:r>
              <a:rPr lang="zh-TW" altLang="en-US" dirty="0" smtClean="0"/>
              <a:t>潘家安，東南亞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77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比較全球與東亞經驗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9100" y="1761617"/>
            <a:ext cx="11353800" cy="4351338"/>
          </a:xfrm>
        </p:spPr>
        <p:txBody>
          <a:bodyPr/>
          <a:lstStyle/>
          <a:p>
            <a:r>
              <a:rPr lang="zh-TW" altLang="en-US" dirty="0" smtClean="0"/>
              <a:t>工具理性的城市與資本主義與商品化，與象徵性消費。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err="1"/>
              <a:t>Zukin</a:t>
            </a:r>
            <a:r>
              <a:rPr lang="en-US" altLang="zh-TW" dirty="0"/>
              <a:t>: </a:t>
            </a:r>
            <a:r>
              <a:rPr lang="zh-TW" altLang="zh-TW" dirty="0"/>
              <a:t>城市空間整體被經濟及政治所組織及控制，而一個城市的特質，與其他城市不同之處，就在於其感性特質</a:t>
            </a:r>
            <a:r>
              <a:rPr lang="zh-TW" altLang="zh-TW" dirty="0" smtClean="0"/>
              <a:t>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轉</a:t>
            </a:r>
            <a:r>
              <a:rPr lang="zh-TW" altLang="en-US" dirty="0"/>
              <a:t>引自</a:t>
            </a:r>
            <a:r>
              <a:rPr lang="zh-TW" altLang="en-US" dirty="0" smtClean="0"/>
              <a:t>郭恩慈，</a:t>
            </a:r>
            <a:r>
              <a:rPr lang="en-US" altLang="zh-TW" dirty="0" smtClean="0"/>
              <a:t> 2011:</a:t>
            </a:r>
            <a:r>
              <a:rPr lang="zh-TW" altLang="en-US" dirty="0" smtClean="0"/>
              <a:t> </a:t>
            </a:r>
            <a:r>
              <a:rPr lang="en-US" altLang="zh-TW" dirty="0" smtClean="0"/>
              <a:t>341)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Lefebvre</a:t>
            </a:r>
            <a:r>
              <a:rPr lang="en-US" altLang="zh-TW" dirty="0"/>
              <a:t>: </a:t>
            </a:r>
            <a:r>
              <a:rPr lang="zh-TW" altLang="zh-TW" dirty="0"/>
              <a:t>先以人類學的思考取徑釐定人的「社會需要</a:t>
            </a:r>
            <a:r>
              <a:rPr lang="zh-TW" altLang="zh-TW" dirty="0" smtClean="0"/>
              <a:t>」</a:t>
            </a:r>
            <a:r>
              <a:rPr lang="zh-TW" altLang="en-US" dirty="0" smtClean="0"/>
              <a:t>，</a:t>
            </a:r>
            <a:r>
              <a:rPr lang="zh-TW" altLang="en-US" dirty="0"/>
              <a:t>從人的</a:t>
            </a:r>
            <a:r>
              <a:rPr lang="zh-TW" altLang="en-US" dirty="0" smtClean="0"/>
              <a:t>需求尋找答案，而非持續以科學化的專業知識定論，來進行建築或城市規劃</a:t>
            </a:r>
            <a:r>
              <a:rPr lang="en-US" altLang="zh-TW" dirty="0" smtClean="0"/>
              <a:t>(</a:t>
            </a:r>
            <a:r>
              <a:rPr lang="zh-TW" altLang="en-US" dirty="0"/>
              <a:t>轉引自郭恩慈，</a:t>
            </a:r>
            <a:r>
              <a:rPr lang="en-US" altLang="zh-TW" dirty="0"/>
              <a:t> 2011:</a:t>
            </a:r>
            <a:r>
              <a:rPr lang="zh-TW" altLang="en-US" dirty="0"/>
              <a:t> </a:t>
            </a:r>
            <a:r>
              <a:rPr lang="en-US" altLang="zh-TW" dirty="0" smtClean="0"/>
              <a:t>343)</a:t>
            </a:r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49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45669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網絡社會之崛起</a:t>
            </a:r>
            <a:r>
              <a:rPr lang="en-US" altLang="zh-TW" dirty="0" smtClean="0"/>
              <a:t>(Castells:</a:t>
            </a:r>
            <a:r>
              <a:rPr lang="zh-TW" altLang="en-US" dirty="0" smtClean="0"/>
              <a:t> </a:t>
            </a:r>
            <a:r>
              <a:rPr lang="en-US" altLang="zh-TW" dirty="0" smtClean="0"/>
              <a:t>2000)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33704"/>
            <a:ext cx="10515600" cy="4895215"/>
          </a:xfrm>
        </p:spPr>
        <p:txBody>
          <a:bodyPr/>
          <a:lstStyle/>
          <a:p>
            <a:r>
              <a:rPr lang="zh-TW" altLang="en-US" dirty="0" smtClean="0"/>
              <a:t>在其政府與企業菁英的推促下，區域再結構了自身，以便加入全球經濟的競爭，並且在區域機構之間何以區域為基地的公司之間，建立了合作的網絡。如此一來，區域和地域性</a:t>
            </a:r>
            <a:r>
              <a:rPr lang="en-US" altLang="zh-TW" dirty="0" smtClean="0"/>
              <a:t>(locality)</a:t>
            </a:r>
            <a:r>
              <a:rPr lang="zh-TW" altLang="en-US" dirty="0" smtClean="0"/>
              <a:t>並未消失，而是被整合進入連結了其最有活力部門的國際網絡。</a:t>
            </a:r>
            <a:r>
              <a:rPr lang="en-US" altLang="zh-TW" dirty="0" smtClean="0"/>
              <a:t>(P.394)</a:t>
            </a:r>
          </a:p>
          <a:p>
            <a:endParaRPr lang="en-US" altLang="zh-TW" dirty="0"/>
          </a:p>
          <a:p>
            <a:r>
              <a:rPr lang="zh-TW" altLang="en-US" dirty="0" smtClean="0"/>
              <a:t>鉅型城市最意味深長的是，它們在外部連結上全球網絡和本國的某些部分，在內部則脫離了在功能上不必要，而在社會上引起分裂的人口。</a:t>
            </a:r>
            <a:r>
              <a:rPr lang="en-US" altLang="zh-TW" dirty="0" smtClean="0"/>
              <a:t>(P.420)</a:t>
            </a:r>
          </a:p>
          <a:p>
            <a:endParaRPr lang="en-US" altLang="zh-TW" dirty="0" smtClean="0"/>
          </a:p>
          <a:p>
            <a:r>
              <a:rPr lang="zh-TW" altLang="en-US" dirty="0"/>
              <a:t>建築逃離了每個社會的歷史與文化，並且被奇幻世界之無窮可能性的新想像所捕獲，潛藏於多媒體所傳送的邏輯之下</a:t>
            </a:r>
            <a:r>
              <a:rPr lang="en-US" altLang="zh-TW" dirty="0"/>
              <a:t>… …(P.433)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14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參考文獻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597025"/>
            <a:ext cx="12192000" cy="4351338"/>
          </a:xfrm>
        </p:spPr>
        <p:txBody>
          <a:bodyPr>
            <a:normAutofit/>
          </a:bodyPr>
          <a:lstStyle/>
          <a:p>
            <a:r>
              <a:rPr lang="en-US" altLang="zh-TW" sz="2700" dirty="0" err="1"/>
              <a:t>Kusno</a:t>
            </a:r>
            <a:r>
              <a:rPr lang="en-US" altLang="zh-TW" sz="2700" dirty="0"/>
              <a:t>, </a:t>
            </a:r>
            <a:r>
              <a:rPr lang="en-US" altLang="zh-TW" sz="2700" dirty="0" err="1"/>
              <a:t>Abidin</a:t>
            </a:r>
            <a:r>
              <a:rPr lang="en-US" altLang="zh-TW" sz="2700" dirty="0"/>
              <a:t>. (2000</a:t>
            </a:r>
            <a:r>
              <a:rPr lang="en-US" altLang="zh-TW" sz="2700" dirty="0" smtClean="0"/>
              <a:t>).</a:t>
            </a:r>
            <a:r>
              <a:rPr lang="zh-TW" altLang="en-US" sz="2700" dirty="0" smtClean="0"/>
              <a:t> </a:t>
            </a:r>
            <a:r>
              <a:rPr lang="en-US" altLang="zh-TW" b="1" dirty="0" smtClean="0"/>
              <a:t>Behind </a:t>
            </a:r>
            <a:r>
              <a:rPr lang="en-US" altLang="zh-TW" b="1" dirty="0"/>
              <a:t>the postcolonial</a:t>
            </a:r>
            <a:r>
              <a:rPr lang="en-US" altLang="zh-TW" b="1" dirty="0" smtClean="0"/>
              <a:t>: </a:t>
            </a:r>
            <a:r>
              <a:rPr lang="en-US" altLang="zh-TW" dirty="0"/>
              <a:t>Architecture, urban space and political cultures in Indonesia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r>
              <a:rPr lang="en-US" altLang="zh-TW" dirty="0" smtClean="0"/>
              <a:t>New York: Routledge.</a:t>
            </a:r>
          </a:p>
          <a:p>
            <a:r>
              <a:rPr lang="zh-TW" altLang="en-US" dirty="0"/>
              <a:t>曼</a:t>
            </a:r>
            <a:r>
              <a:rPr lang="zh-TW" altLang="en-US" dirty="0" smtClean="0"/>
              <a:t>威</a:t>
            </a:r>
            <a:r>
              <a:rPr lang="en-US" altLang="zh-TW" dirty="0" smtClean="0">
                <a:latin typeface="SimHei" panose="02010609060101010101" pitchFamily="49" charset="-122"/>
                <a:ea typeface="SimHei" panose="02010609060101010101" pitchFamily="49" charset="-122"/>
              </a:rPr>
              <a:t>·</a:t>
            </a:r>
            <a:r>
              <a:rPr lang="zh-TW" altLang="en-US" dirty="0" smtClean="0"/>
              <a:t>柯司特</a:t>
            </a:r>
            <a:r>
              <a:rPr lang="en-US" altLang="zh-TW" dirty="0" smtClean="0"/>
              <a:t>(2000)</a:t>
            </a:r>
            <a:r>
              <a:rPr lang="zh-TW" altLang="en-US" dirty="0" smtClean="0"/>
              <a:t>。網</a:t>
            </a:r>
            <a:r>
              <a:rPr lang="zh-TW" altLang="en-US" dirty="0"/>
              <a:t>絡社會之</a:t>
            </a:r>
            <a:r>
              <a:rPr lang="zh-TW" altLang="en-US" dirty="0" smtClean="0"/>
              <a:t>崛起。夏</a:t>
            </a:r>
            <a:r>
              <a:rPr lang="zh-TW" altLang="en-US" dirty="0"/>
              <a:t>鑄九等校譯</a:t>
            </a:r>
            <a:r>
              <a:rPr lang="zh-TW" altLang="en-US" dirty="0" smtClean="0"/>
              <a:t>。臺北市</a:t>
            </a:r>
            <a:r>
              <a:rPr lang="en-US" altLang="zh-TW" dirty="0" smtClean="0"/>
              <a:t>: </a:t>
            </a:r>
            <a:r>
              <a:rPr lang="zh-TW" altLang="en-US" dirty="0" smtClean="0"/>
              <a:t>唐山。</a:t>
            </a:r>
            <a:endParaRPr lang="en-US" altLang="zh-TW" dirty="0" smtClean="0"/>
          </a:p>
          <a:p>
            <a:r>
              <a:rPr lang="zh-TW" altLang="en-US" dirty="0" smtClean="0"/>
              <a:t>黃崇憲</a:t>
            </a:r>
            <a:r>
              <a:rPr lang="en-US" altLang="zh-TW" dirty="0" smtClean="0"/>
              <a:t>(2010)</a:t>
            </a:r>
            <a:r>
              <a:rPr lang="zh-TW" altLang="en-US" dirty="0"/>
              <a:t>。</a:t>
            </a:r>
            <a:r>
              <a:rPr lang="en-US" altLang="zh-TW" dirty="0" smtClean="0">
                <a:latin typeface="SimHei" panose="02010609060101010101" pitchFamily="49" charset="-122"/>
                <a:ea typeface="SimHei" panose="02010609060101010101" pitchFamily="49" charset="-122"/>
              </a:rPr>
              <a:t>〈</a:t>
            </a:r>
            <a:r>
              <a:rPr lang="zh-TW" altLang="en-US" dirty="0"/>
              <a:t>「現代性」的多義性</a:t>
            </a:r>
            <a:r>
              <a:rPr lang="en-US" altLang="zh-TW" dirty="0"/>
              <a:t>/</a:t>
            </a:r>
            <a:r>
              <a:rPr lang="zh-TW" altLang="en-US" dirty="0"/>
              <a:t>多重向度</a:t>
            </a:r>
            <a:r>
              <a:rPr lang="en-US" altLang="zh-TW" dirty="0">
                <a:latin typeface="SimHei" panose="02010609060101010101" pitchFamily="49" charset="-122"/>
                <a:ea typeface="SimHei" panose="02010609060101010101" pitchFamily="49" charset="-122"/>
              </a:rPr>
              <a:t>〉</a:t>
            </a:r>
            <a:r>
              <a:rPr lang="zh-TW" altLang="en-US" dirty="0"/>
              <a:t>，收入黃金麟、汪宏倫、黃崇憲主編，</a:t>
            </a:r>
            <a:r>
              <a:rPr lang="en-US" altLang="zh-TW" dirty="0"/>
              <a:t>《</a:t>
            </a:r>
            <a:r>
              <a:rPr lang="zh-TW" altLang="en-US" dirty="0"/>
              <a:t>帝國邊緣</a:t>
            </a:r>
            <a:r>
              <a:rPr lang="en-US" altLang="zh-TW" dirty="0"/>
              <a:t>:</a:t>
            </a:r>
            <a:r>
              <a:rPr lang="zh-TW" altLang="en-US" dirty="0"/>
              <a:t> 台灣現代性的考察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。台北</a:t>
            </a:r>
            <a:r>
              <a:rPr lang="en-US" altLang="zh-TW" dirty="0"/>
              <a:t>: </a:t>
            </a:r>
            <a:r>
              <a:rPr lang="zh-TW" altLang="en-US" dirty="0"/>
              <a:t>群</a:t>
            </a:r>
            <a:r>
              <a:rPr lang="zh-TW" altLang="en-US" dirty="0" smtClean="0"/>
              <a:t>學。</a:t>
            </a:r>
            <a:endParaRPr lang="zh-TW" altLang="en-US" dirty="0"/>
          </a:p>
          <a:p>
            <a:r>
              <a:rPr lang="zh-TW" altLang="en-US" dirty="0"/>
              <a:t>郭恩慈</a:t>
            </a:r>
            <a:r>
              <a:rPr lang="en-US" altLang="zh-TW" dirty="0"/>
              <a:t>(2011)</a:t>
            </a:r>
            <a:r>
              <a:rPr lang="zh-TW" altLang="en-US" dirty="0"/>
              <a:t>。</a:t>
            </a:r>
            <a:r>
              <a:rPr lang="en-US" altLang="zh-TW" dirty="0"/>
              <a:t>《</a:t>
            </a:r>
            <a:r>
              <a:rPr lang="zh-TW" altLang="en-US" dirty="0"/>
              <a:t>東亞城市空間生產</a:t>
            </a:r>
            <a:r>
              <a:rPr lang="en-US" altLang="zh-TW" dirty="0"/>
              <a:t>:</a:t>
            </a:r>
            <a:r>
              <a:rPr lang="zh-TW" altLang="en-US" dirty="0"/>
              <a:t> 探索東京、上海、香港的城市文化</a:t>
            </a:r>
            <a:r>
              <a:rPr lang="en-US" altLang="zh-TW" dirty="0"/>
              <a:t>》</a:t>
            </a:r>
            <a:r>
              <a:rPr lang="zh-TW" altLang="en-US" dirty="0"/>
              <a:t>。台北</a:t>
            </a:r>
            <a:r>
              <a:rPr lang="en-US" altLang="zh-TW" dirty="0"/>
              <a:t>: </a:t>
            </a:r>
            <a:r>
              <a:rPr lang="zh-TW" altLang="en-US" dirty="0"/>
              <a:t>田園城市。</a:t>
            </a:r>
            <a:endParaRPr lang="en-US" altLang="zh-TW" dirty="0"/>
          </a:p>
          <a:p>
            <a:r>
              <a:rPr lang="zh-TW" altLang="en-US" dirty="0" smtClean="0"/>
              <a:t>許麗玉</a:t>
            </a:r>
            <a:r>
              <a:rPr lang="en-US" altLang="zh-TW" dirty="0"/>
              <a:t>(2010)</a:t>
            </a:r>
            <a:r>
              <a:rPr lang="zh-TW" altLang="en-US" dirty="0"/>
              <a:t>。移植現代性</a:t>
            </a:r>
            <a:r>
              <a:rPr lang="en-US" altLang="zh-TW" dirty="0"/>
              <a:t>—</a:t>
            </a:r>
            <a:r>
              <a:rPr lang="zh-TW" altLang="en-US" dirty="0"/>
              <a:t>論戰後台灣的現代建築。台北</a:t>
            </a:r>
            <a:r>
              <a:rPr lang="en-US" altLang="zh-TW" dirty="0"/>
              <a:t>: </a:t>
            </a:r>
            <a:r>
              <a:rPr lang="zh-TW" altLang="en-US" dirty="0"/>
              <a:t>台大城鄉所</a:t>
            </a:r>
            <a:r>
              <a:rPr lang="zh-TW" altLang="en-US" dirty="0" smtClean="0"/>
              <a:t>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3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 smtClean="0"/>
              <a:t>Part One: Architecture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1.Origins Revisited. :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</a:rPr>
              <a:t> 荷蘭殖民</a:t>
            </a:r>
            <a:r>
              <a:rPr lang="zh-TW" altLang="en-US" dirty="0">
                <a:solidFill>
                  <a:schemeClr val="bg1">
                    <a:lumMod val="65000"/>
                  </a:schemeClr>
                </a:solidFill>
              </a:rPr>
              <a:t>後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</a:rPr>
              <a:t>期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(1920</a:t>
            </a:r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</a:rPr>
              <a:t>年代起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2.Modern Architecture and Traditional Policy. :</a:t>
            </a:r>
            <a:r>
              <a:rPr lang="zh-TW" altLang="en-US" dirty="0" smtClean="0"/>
              <a:t> 獨立早期</a:t>
            </a:r>
            <a:r>
              <a:rPr lang="en-US" altLang="zh-TW" dirty="0" smtClean="0"/>
              <a:t>(1950-1965)</a:t>
            </a:r>
          </a:p>
          <a:p>
            <a:pPr marL="0" indent="0">
              <a:buNone/>
            </a:pPr>
            <a:r>
              <a:rPr lang="en-US" altLang="zh-TW" dirty="0" smtClean="0"/>
              <a:t>3.Recreating Origins.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當代</a:t>
            </a:r>
            <a:r>
              <a:rPr lang="en-US" altLang="zh-TW" dirty="0" smtClean="0"/>
              <a:t>/</a:t>
            </a:r>
            <a:r>
              <a:rPr lang="zh-TW" altLang="en-US" dirty="0" smtClean="0"/>
              <a:t>後殖民時期的印尼</a:t>
            </a:r>
            <a:r>
              <a:rPr lang="en-US" altLang="zh-TW" dirty="0" smtClean="0"/>
              <a:t>(1975-1998)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484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515816" y="1445180"/>
            <a:ext cx="2690446" cy="259049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荷治時期</a:t>
            </a:r>
            <a:r>
              <a:rPr lang="en-US" altLang="zh-TW" sz="2400" dirty="0" smtClean="0">
                <a:solidFill>
                  <a:schemeClr val="tx1"/>
                </a:solidFill>
              </a:rPr>
              <a:t>(1920</a:t>
            </a:r>
            <a:r>
              <a:rPr lang="zh-TW" altLang="en-US" sz="2400" dirty="0" smtClean="0">
                <a:solidFill>
                  <a:schemeClr val="tx1"/>
                </a:solidFill>
              </a:rPr>
              <a:t>年代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589585" y="1445180"/>
            <a:ext cx="2690446" cy="259049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Sukarno</a:t>
            </a:r>
            <a:r>
              <a:rPr lang="zh-TW" altLang="en-US" sz="2400" dirty="0" smtClean="0">
                <a:solidFill>
                  <a:schemeClr val="tx1"/>
                </a:solidFill>
              </a:rPr>
              <a:t>時期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指導</a:t>
            </a:r>
            <a:r>
              <a:rPr lang="zh-TW" altLang="en-US" sz="2400" dirty="0">
                <a:solidFill>
                  <a:schemeClr val="tx1"/>
                </a:solidFill>
              </a:rPr>
              <a:t>式民主</a:t>
            </a:r>
            <a:r>
              <a:rPr lang="en-US" altLang="zh-TW" sz="2400" dirty="0">
                <a:solidFill>
                  <a:schemeClr val="tx1"/>
                </a:solidFill>
              </a:rPr>
              <a:t>(1957-1965)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8663354" y="1445180"/>
            <a:ext cx="2690446" cy="259049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Suharto</a:t>
            </a:r>
            <a:r>
              <a:rPr lang="zh-TW" altLang="en-US" sz="2400" dirty="0" smtClean="0">
                <a:solidFill>
                  <a:schemeClr val="tx1"/>
                </a:solidFill>
              </a:rPr>
              <a:t>時期</a:t>
            </a:r>
            <a:r>
              <a:rPr lang="en-US" altLang="zh-TW" sz="2400" dirty="0" smtClean="0">
                <a:solidFill>
                  <a:schemeClr val="tx1"/>
                </a:solidFill>
              </a:rPr>
              <a:t>New Order</a:t>
            </a:r>
          </a:p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(1965-1998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橢圓 6"/>
          <p:cNvSpPr/>
          <p:nvPr/>
        </p:nvSpPr>
        <p:spPr>
          <a:xfrm>
            <a:off x="1162050" y="4703885"/>
            <a:ext cx="1397977" cy="13979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他者的</a:t>
            </a:r>
            <a:r>
              <a:rPr lang="zh-TW" altLang="en-US" dirty="0"/>
              <a:t>文化</a:t>
            </a:r>
          </a:p>
        </p:txBody>
      </p:sp>
      <p:sp>
        <p:nvSpPr>
          <p:cNvPr id="8" name="橢圓 7"/>
          <p:cNvSpPr/>
          <p:nvPr/>
        </p:nvSpPr>
        <p:spPr>
          <a:xfrm>
            <a:off x="5235819" y="4703885"/>
            <a:ext cx="1397977" cy="13979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現代化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9309588" y="4703885"/>
            <a:ext cx="1397977" cy="139797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本土化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74517" y="4185111"/>
            <a:ext cx="1973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1.Origins Revisited.</a:t>
            </a:r>
          </a:p>
        </p:txBody>
      </p:sp>
      <p:sp>
        <p:nvSpPr>
          <p:cNvPr id="11" name="矩形 10"/>
          <p:cNvSpPr/>
          <p:nvPr/>
        </p:nvSpPr>
        <p:spPr>
          <a:xfrm>
            <a:off x="3695091" y="4185111"/>
            <a:ext cx="4479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2.Modern Architecture and Traditional Policy. </a:t>
            </a:r>
          </a:p>
        </p:txBody>
      </p:sp>
      <p:sp>
        <p:nvSpPr>
          <p:cNvPr id="12" name="矩形 11"/>
          <p:cNvSpPr/>
          <p:nvPr/>
        </p:nvSpPr>
        <p:spPr>
          <a:xfrm>
            <a:off x="8946201" y="4185111"/>
            <a:ext cx="2124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3.Recreating Origins.</a:t>
            </a:r>
          </a:p>
        </p:txBody>
      </p:sp>
    </p:spTree>
    <p:extLst>
      <p:ext uri="{BB962C8B-B14F-4D97-AF65-F5344CB8AC3E}">
        <p14:creationId xmlns:p14="http://schemas.microsoft.com/office/powerpoint/2010/main" val="69566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1833" y="243206"/>
            <a:ext cx="10515600" cy="495487"/>
          </a:xfrm>
        </p:spPr>
        <p:txBody>
          <a:bodyPr>
            <a:normAutofit/>
          </a:bodyPr>
          <a:lstStyle/>
          <a:p>
            <a:r>
              <a:rPr lang="zh-TW" altLang="en-US" sz="2800" b="1" dirty="0"/>
              <a:t>移植現代</a:t>
            </a:r>
            <a:r>
              <a:rPr lang="zh-TW" altLang="en-US" sz="2800" b="1" dirty="0" smtClean="0"/>
              <a:t>性</a:t>
            </a:r>
            <a:r>
              <a:rPr lang="en-US" altLang="zh-TW" sz="2800" b="1" dirty="0" smtClean="0"/>
              <a:t>—</a:t>
            </a:r>
            <a:r>
              <a:rPr lang="zh-TW" altLang="en-US" sz="2800" b="1" dirty="0" smtClean="0"/>
              <a:t>論戰後台灣的現代建築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許麗玉</a:t>
            </a:r>
            <a:r>
              <a:rPr lang="en-US" altLang="zh-TW" sz="2800" b="1" dirty="0" smtClean="0"/>
              <a:t>:</a:t>
            </a:r>
            <a:r>
              <a:rPr lang="zh-TW" altLang="en-US" sz="2800" b="1" dirty="0" smtClean="0"/>
              <a:t> </a:t>
            </a:r>
            <a:r>
              <a:rPr lang="en-US" altLang="zh-TW" sz="2800" b="1" dirty="0" smtClean="0"/>
              <a:t>2016)</a:t>
            </a:r>
            <a:endParaRPr lang="zh-TW" altLang="en-US" sz="2800" b="1" dirty="0"/>
          </a:p>
        </p:txBody>
      </p:sp>
      <p:sp>
        <p:nvSpPr>
          <p:cNvPr id="4" name="矩形 3"/>
          <p:cNvSpPr/>
          <p:nvPr/>
        </p:nvSpPr>
        <p:spPr>
          <a:xfrm>
            <a:off x="418652" y="1021976"/>
            <a:ext cx="2872291" cy="677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現代媒體</a:t>
            </a:r>
            <a:r>
              <a:rPr lang="en-US" altLang="zh-TW" dirty="0" smtClean="0">
                <a:solidFill>
                  <a:schemeClr val="tx1"/>
                </a:solidFill>
              </a:rPr>
              <a:t>(modern media)</a:t>
            </a:r>
          </a:p>
          <a:p>
            <a:r>
              <a:rPr lang="zh-TW" altLang="en-US" dirty="0">
                <a:solidFill>
                  <a:schemeClr val="tx1"/>
                </a:solidFill>
              </a:rPr>
              <a:t>第三空間</a:t>
            </a:r>
          </a:p>
        </p:txBody>
      </p:sp>
      <p:sp>
        <p:nvSpPr>
          <p:cNvPr id="5" name="矩形 4"/>
          <p:cNvSpPr/>
          <p:nvPr/>
        </p:nvSpPr>
        <p:spPr>
          <a:xfrm>
            <a:off x="418652" y="2886633"/>
            <a:ext cx="11425517" cy="1405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「發展」</a:t>
            </a:r>
            <a:r>
              <a:rPr lang="en-US" altLang="zh-TW" dirty="0" smtClean="0">
                <a:solidFill>
                  <a:schemeClr val="tx1"/>
                </a:solidFill>
              </a:rPr>
              <a:t>(developing)</a:t>
            </a:r>
            <a:r>
              <a:rPr lang="zh-TW" altLang="en-US" dirty="0" smtClean="0">
                <a:solidFill>
                  <a:schemeClr val="tx1"/>
                </a:solidFill>
              </a:rPr>
              <a:t>是建構明日意象為真的現代化過程，而「顯影」</a:t>
            </a:r>
            <a:r>
              <a:rPr lang="en-US" altLang="zh-TW">
                <a:solidFill>
                  <a:schemeClr val="tx1"/>
                </a:solidFill>
              </a:rPr>
              <a:t> (developing)</a:t>
            </a:r>
            <a:r>
              <a:rPr lang="zh-TW" altLang="en-US" smtClean="0">
                <a:solidFill>
                  <a:schemeClr val="tx1"/>
                </a:solidFill>
              </a:rPr>
              <a:t>則</a:t>
            </a:r>
            <a:r>
              <a:rPr lang="zh-TW" altLang="en-US" dirty="0" smtClean="0">
                <a:solidFill>
                  <a:schemeClr val="tx1"/>
                </a:solidFill>
              </a:rPr>
              <a:t>是重構過去意象為真的現代化過程，在建構明日意象與重構過去意象同時為真的計畫下，現代是重疊的影像且不屬於當下，而是真空了此時此刻的人與環境的關係，顯影與發展交疊離析出了戰後台灣的都市發展之虛構性，也就是都市幻影。</a:t>
            </a:r>
            <a:r>
              <a:rPr lang="en-US" altLang="zh-TW" dirty="0" smtClean="0">
                <a:solidFill>
                  <a:schemeClr val="tx1"/>
                </a:solidFill>
              </a:rPr>
              <a:t>(P.33)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8652" y="1982991"/>
            <a:ext cx="8143539" cy="625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集體意識下的權力意象與再生產集體意象</a:t>
            </a:r>
            <a:r>
              <a:rPr lang="en-US" altLang="zh-TW" dirty="0" smtClean="0">
                <a:solidFill>
                  <a:schemeClr val="tx1"/>
                </a:solidFill>
              </a:rPr>
              <a:t>…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…</a:t>
            </a:r>
            <a:r>
              <a:rPr lang="zh-TW" altLang="en-US" dirty="0" smtClean="0">
                <a:solidFill>
                  <a:schemeClr val="tx1"/>
                </a:solidFill>
              </a:rPr>
              <a:t>所謂的「新」或稱之「現代」的生產源自索求克服舊有的不成熟與完整，從中可見建構主體性的線索。</a:t>
            </a:r>
            <a:r>
              <a:rPr lang="en-US" altLang="zh-TW" dirty="0" smtClean="0">
                <a:solidFill>
                  <a:schemeClr val="tx1"/>
                </a:solidFill>
              </a:rPr>
              <a:t>(P.22)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8652" y="4570206"/>
            <a:ext cx="2410609" cy="797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tx1"/>
                </a:solidFill>
              </a:rPr>
              <a:t>身體</a:t>
            </a:r>
            <a:r>
              <a:rPr lang="zh-TW" altLang="en-US" dirty="0" smtClean="0">
                <a:solidFill>
                  <a:schemeClr val="tx1"/>
                </a:solidFill>
              </a:rPr>
              <a:t>存在經驗的斷裂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現代化理性規則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制度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r>
              <a:rPr lang="zh-TW" altLang="en-US" dirty="0" smtClean="0">
                <a:solidFill>
                  <a:schemeClr val="tx1"/>
                </a:solidFill>
              </a:rPr>
              <a:t>維持</a:t>
            </a:r>
            <a:r>
              <a:rPr lang="zh-TW" altLang="en-US" dirty="0">
                <a:solidFill>
                  <a:schemeClr val="tx1"/>
                </a:solidFill>
              </a:rPr>
              <a:t>空間權力的工具</a:t>
            </a:r>
          </a:p>
        </p:txBody>
      </p:sp>
      <p:sp>
        <p:nvSpPr>
          <p:cNvPr id="8" name="矩形 7"/>
          <p:cNvSpPr/>
          <p:nvPr/>
        </p:nvSpPr>
        <p:spPr>
          <a:xfrm>
            <a:off x="418651" y="5645971"/>
            <a:ext cx="7907767" cy="797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論述</a:t>
            </a:r>
            <a:r>
              <a:rPr lang="zh-TW" altLang="en-US" dirty="0">
                <a:solidFill>
                  <a:schemeClr val="tx1"/>
                </a:solidFill>
              </a:rPr>
              <a:t>既是</a:t>
            </a:r>
            <a:r>
              <a:rPr lang="zh-TW" altLang="en-US" dirty="0" smtClean="0">
                <a:solidFill>
                  <a:schemeClr val="tx1"/>
                </a:solidFill>
              </a:rPr>
              <a:t>表現兩極化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知</a:t>
            </a:r>
            <a:r>
              <a:rPr lang="en-US" altLang="zh-TW" dirty="0" smtClean="0">
                <a:solidFill>
                  <a:schemeClr val="tx1"/>
                </a:solidFill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</a:rPr>
              <a:t>無知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r>
              <a:rPr lang="zh-TW" altLang="en-US" dirty="0" smtClean="0">
                <a:solidFill>
                  <a:schemeClr val="tx1"/>
                </a:solidFill>
              </a:rPr>
              <a:t>的現代性，也形塑了一部份的現代性歷史</a:t>
            </a:r>
            <a:r>
              <a:rPr lang="en-US" altLang="zh-TW" dirty="0" smtClean="0">
                <a:solidFill>
                  <a:schemeClr val="tx1"/>
                </a:solidFill>
              </a:rPr>
              <a:t>(P.112)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321832" y="1699708"/>
            <a:ext cx="3346526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21830" y="2698373"/>
            <a:ext cx="9274885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321831" y="4152452"/>
            <a:ext cx="11870169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21830" y="5454127"/>
            <a:ext cx="2969113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321830" y="6271708"/>
            <a:ext cx="8832925" cy="0"/>
          </a:xfrm>
          <a:prstGeom prst="line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5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" y="922278"/>
            <a:ext cx="11692890" cy="5402115"/>
          </a:xfrm>
        </p:spPr>
      </p:pic>
      <p:sp>
        <p:nvSpPr>
          <p:cNvPr id="5" name="文字方塊 4"/>
          <p:cNvSpPr txBox="1"/>
          <p:nvPr/>
        </p:nvSpPr>
        <p:spPr>
          <a:xfrm>
            <a:off x="838200" y="2697946"/>
            <a:ext cx="166420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Beautify </a:t>
            </a:r>
            <a:r>
              <a:rPr lang="en-US" altLang="zh-TW" dirty="0"/>
              <a:t>Jakarta</a:t>
            </a:r>
            <a:endParaRPr lang="zh-TW" altLang="en-US" dirty="0"/>
          </a:p>
        </p:txBody>
      </p:sp>
      <p:sp>
        <p:nvSpPr>
          <p:cNvPr id="7" name="甜甜圈 6"/>
          <p:cNvSpPr/>
          <p:nvPr/>
        </p:nvSpPr>
        <p:spPr>
          <a:xfrm>
            <a:off x="3447288" y="4389120"/>
            <a:ext cx="228600" cy="210312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甜甜圈 7"/>
          <p:cNvSpPr/>
          <p:nvPr/>
        </p:nvSpPr>
        <p:spPr>
          <a:xfrm>
            <a:off x="2887980" y="3874556"/>
            <a:ext cx="1347216" cy="1239439"/>
          </a:xfrm>
          <a:prstGeom prst="donut">
            <a:avLst>
              <a:gd name="adj" fmla="val 31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甜甜圈 8"/>
          <p:cNvSpPr/>
          <p:nvPr/>
        </p:nvSpPr>
        <p:spPr>
          <a:xfrm>
            <a:off x="2519931" y="3535951"/>
            <a:ext cx="2083313" cy="1916648"/>
          </a:xfrm>
          <a:prstGeom prst="donut">
            <a:avLst>
              <a:gd name="adj" fmla="val 31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甜甜圈 9"/>
          <p:cNvSpPr/>
          <p:nvPr/>
        </p:nvSpPr>
        <p:spPr>
          <a:xfrm>
            <a:off x="1811652" y="2884335"/>
            <a:ext cx="3499869" cy="3219880"/>
          </a:xfrm>
          <a:prstGeom prst="donut">
            <a:avLst>
              <a:gd name="adj" fmla="val 31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2" name="肘形接點 11"/>
          <p:cNvCxnSpPr>
            <a:stCxn id="5" idx="2"/>
            <a:endCxn id="7" idx="3"/>
          </p:cNvCxnSpPr>
          <p:nvPr/>
        </p:nvCxnSpPr>
        <p:spPr>
          <a:xfrm rot="16200000" flipH="1">
            <a:off x="1824858" y="2912724"/>
            <a:ext cx="1501355" cy="1810462"/>
          </a:xfrm>
          <a:prstGeom prst="bentConnector3">
            <a:avLst>
              <a:gd name="adj1" fmla="val 9657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1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向右箭號 3"/>
          <p:cNvSpPr/>
          <p:nvPr/>
        </p:nvSpPr>
        <p:spPr>
          <a:xfrm>
            <a:off x="0" y="310896"/>
            <a:ext cx="12115800" cy="35661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dirty="0" smtClean="0">
                <a:solidFill>
                  <a:schemeClr val="bg1">
                    <a:lumMod val="50000"/>
                  </a:schemeClr>
                </a:solidFill>
              </a:rPr>
              <a:t>           全球建築思潮</a:t>
            </a:r>
            <a:endParaRPr lang="zh-TW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73736" y="667512"/>
            <a:ext cx="28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1920’</a:t>
            </a:r>
            <a:r>
              <a:rPr lang="zh-TW" altLang="en-US" sz="1400" dirty="0" smtClean="0"/>
              <a:t> 現代主義、國際風格</a:t>
            </a:r>
            <a:endParaRPr lang="zh-TW" altLang="en-US" sz="1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020312" y="667512"/>
            <a:ext cx="3678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1960’~1980’</a:t>
            </a:r>
            <a:r>
              <a:rPr lang="zh-TW" altLang="en-US" sz="1400" dirty="0"/>
              <a:t>地域性</a:t>
            </a:r>
            <a:r>
              <a:rPr lang="zh-TW" altLang="en-US" sz="1400" dirty="0" smtClean="0"/>
              <a:t>主義、自主探索</a:t>
            </a:r>
            <a:endParaRPr lang="zh-TW" altLang="en-US" sz="1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8263128" y="667512"/>
            <a:ext cx="3852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1980’~</a:t>
            </a:r>
            <a:r>
              <a:rPr lang="zh-TW" altLang="en-US" sz="1400" dirty="0" smtClean="0"/>
              <a:t> 後現代主義</a:t>
            </a:r>
            <a:r>
              <a:rPr lang="zh-TW" altLang="en-US" sz="1400" dirty="0"/>
              <a:t>、</a:t>
            </a:r>
            <a:r>
              <a:rPr lang="zh-TW" altLang="en-US" sz="1400" dirty="0" smtClean="0"/>
              <a:t>地域性</a:t>
            </a:r>
            <a:r>
              <a:rPr lang="zh-TW" altLang="en-US" sz="1400" dirty="0"/>
              <a:t>現代</a:t>
            </a:r>
            <a:r>
              <a:rPr lang="zh-TW" altLang="en-US" sz="1400" dirty="0" smtClean="0"/>
              <a:t>建築</a:t>
            </a:r>
            <a:endParaRPr lang="zh-TW" altLang="en-US" sz="1400" dirty="0"/>
          </a:p>
        </p:txBody>
      </p:sp>
      <p:sp>
        <p:nvSpPr>
          <p:cNvPr id="11" name="矩形 10"/>
          <p:cNvSpPr/>
          <p:nvPr/>
        </p:nvSpPr>
        <p:spPr>
          <a:xfrm>
            <a:off x="6931152" y="389561"/>
            <a:ext cx="2194560" cy="1737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1957-1965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40080" y="1097280"/>
            <a:ext cx="1472184" cy="1472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Sukarno</a:t>
            </a:r>
          </a:p>
        </p:txBody>
      </p:sp>
      <p:sp>
        <p:nvSpPr>
          <p:cNvPr id="14" name="矩形 13"/>
          <p:cNvSpPr/>
          <p:nvPr/>
        </p:nvSpPr>
        <p:spPr>
          <a:xfrm>
            <a:off x="640080" y="4581144"/>
            <a:ext cx="1472184" cy="1472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指導式</a:t>
            </a:r>
            <a:endParaRPr lang="en-US" altLang="zh-TW" sz="2400" dirty="0" smtClean="0"/>
          </a:p>
          <a:p>
            <a:pPr algn="ctr"/>
            <a:r>
              <a:rPr lang="zh-TW" altLang="en-US" sz="2400" dirty="0" smtClean="0"/>
              <a:t>民主</a:t>
            </a:r>
            <a:endParaRPr lang="en-US" altLang="zh-TW" sz="2400" dirty="0" smtClean="0"/>
          </a:p>
        </p:txBody>
      </p:sp>
      <p:sp>
        <p:nvSpPr>
          <p:cNvPr id="15" name="矩形 14"/>
          <p:cNvSpPr/>
          <p:nvPr/>
        </p:nvSpPr>
        <p:spPr>
          <a:xfrm>
            <a:off x="3604260" y="1098115"/>
            <a:ext cx="1472184" cy="1472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國族認同</a:t>
            </a:r>
            <a:endParaRPr lang="en-US" altLang="zh-TW" sz="2400" dirty="0" smtClean="0"/>
          </a:p>
          <a:p>
            <a:pPr algn="ctr"/>
            <a:r>
              <a:rPr lang="zh-TW" altLang="en-US" sz="2400" dirty="0"/>
              <a:t>新興指標</a:t>
            </a:r>
            <a:endParaRPr lang="en-US" altLang="zh-TW" sz="2400" dirty="0"/>
          </a:p>
          <a:p>
            <a:pPr algn="ctr"/>
            <a:r>
              <a:rPr lang="zh-TW" altLang="en-US" sz="2400" dirty="0" smtClean="0"/>
              <a:t>國際承認</a:t>
            </a:r>
            <a:endParaRPr lang="en-US" altLang="zh-TW" sz="2400" dirty="0" smtClean="0"/>
          </a:p>
        </p:txBody>
      </p:sp>
      <p:sp>
        <p:nvSpPr>
          <p:cNvPr id="16" name="矩形 15"/>
          <p:cNvSpPr/>
          <p:nvPr/>
        </p:nvSpPr>
        <p:spPr>
          <a:xfrm>
            <a:off x="3604260" y="4581144"/>
            <a:ext cx="1472184" cy="1472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設立大型</a:t>
            </a:r>
            <a:endParaRPr lang="en-US" altLang="zh-TW" sz="2400" dirty="0" smtClean="0"/>
          </a:p>
          <a:p>
            <a:pPr algn="ctr"/>
            <a:r>
              <a:rPr lang="zh-TW" altLang="en-US" sz="2400" dirty="0" smtClean="0"/>
              <a:t>現代建築</a:t>
            </a:r>
            <a:endParaRPr lang="en-US" altLang="zh-TW" sz="2400" dirty="0" smtClean="0"/>
          </a:p>
        </p:txBody>
      </p:sp>
      <p:sp>
        <p:nvSpPr>
          <p:cNvPr id="17" name="矩形 16"/>
          <p:cNvSpPr/>
          <p:nvPr/>
        </p:nvSpPr>
        <p:spPr>
          <a:xfrm>
            <a:off x="9125712" y="3812218"/>
            <a:ext cx="1472184" cy="147218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發展不均</a:t>
            </a:r>
            <a:endParaRPr lang="en-US" altLang="zh-TW" sz="2400" dirty="0" smtClean="0"/>
          </a:p>
          <a:p>
            <a:pPr algn="ctr"/>
            <a:r>
              <a:rPr lang="zh-TW" altLang="en-US" sz="2400" dirty="0"/>
              <a:t>都市</a:t>
            </a:r>
            <a:r>
              <a:rPr lang="zh-TW" altLang="en-US" sz="2400" dirty="0" smtClean="0"/>
              <a:t>問題</a:t>
            </a:r>
            <a:endParaRPr lang="en-US" altLang="zh-TW" sz="2400" dirty="0" smtClean="0"/>
          </a:p>
          <a:p>
            <a:pPr algn="ctr"/>
            <a:r>
              <a:rPr lang="zh-TW" altLang="en-US" sz="2400" dirty="0"/>
              <a:t>資源損耗</a:t>
            </a:r>
            <a:endParaRPr lang="en-US" altLang="zh-TW" sz="2400" dirty="0" smtClean="0"/>
          </a:p>
        </p:txBody>
      </p:sp>
      <p:sp>
        <p:nvSpPr>
          <p:cNvPr id="18" name="矩形 17"/>
          <p:cNvSpPr/>
          <p:nvPr/>
        </p:nvSpPr>
        <p:spPr>
          <a:xfrm>
            <a:off x="5190384" y="3713674"/>
            <a:ext cx="2409360" cy="59772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另類現代性</a:t>
            </a:r>
            <a:endParaRPr lang="en-US" altLang="zh-TW" dirty="0" smtClean="0"/>
          </a:p>
          <a:p>
            <a:pPr algn="ctr"/>
            <a:r>
              <a:rPr lang="en-US" altLang="zh-TW" dirty="0" smtClean="0"/>
              <a:t>(alternative modernity)</a:t>
            </a:r>
          </a:p>
        </p:txBody>
      </p:sp>
      <p:sp>
        <p:nvSpPr>
          <p:cNvPr id="19" name="矩形 18"/>
          <p:cNvSpPr/>
          <p:nvPr/>
        </p:nvSpPr>
        <p:spPr>
          <a:xfrm>
            <a:off x="5195400" y="5502189"/>
            <a:ext cx="2409360" cy="5511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National Monument</a:t>
            </a:r>
          </a:p>
          <a:p>
            <a:pPr algn="ctr"/>
            <a:r>
              <a:rPr lang="en-US" altLang="zh-TW" dirty="0" smtClean="0"/>
              <a:t>“</a:t>
            </a:r>
            <a:r>
              <a:rPr lang="en-US" altLang="zh-TW" dirty="0" err="1" smtClean="0"/>
              <a:t>Linggam</a:t>
            </a:r>
            <a:r>
              <a:rPr lang="en-US" altLang="zh-TW" dirty="0" smtClean="0"/>
              <a:t>-Yoni”</a:t>
            </a:r>
          </a:p>
        </p:txBody>
      </p:sp>
      <p:sp>
        <p:nvSpPr>
          <p:cNvPr id="20" name="矩形 19"/>
          <p:cNvSpPr/>
          <p:nvPr/>
        </p:nvSpPr>
        <p:spPr>
          <a:xfrm>
            <a:off x="3604260" y="2839212"/>
            <a:ext cx="1472184" cy="1472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現代主義</a:t>
            </a:r>
            <a:endParaRPr lang="en-US" altLang="zh-TW" sz="2400" dirty="0" smtClean="0"/>
          </a:p>
          <a:p>
            <a:pPr algn="ctr"/>
            <a:r>
              <a:rPr lang="zh-TW" altLang="en-US" sz="2400" dirty="0" smtClean="0"/>
              <a:t>國際風格</a:t>
            </a:r>
            <a:endParaRPr lang="en-US" altLang="zh-TW" sz="2400" dirty="0" smtClean="0"/>
          </a:p>
          <a:p>
            <a:pPr algn="ctr"/>
            <a:r>
              <a:rPr lang="zh-TW" altLang="en-US" sz="2400" dirty="0" smtClean="0"/>
              <a:t>烏托邦</a:t>
            </a:r>
            <a:r>
              <a:rPr lang="zh-TW" altLang="en-US" sz="2400" dirty="0"/>
              <a:t>式</a:t>
            </a:r>
            <a:endParaRPr lang="en-US" altLang="zh-TW" sz="2400" dirty="0" smtClean="0"/>
          </a:p>
        </p:txBody>
      </p:sp>
      <p:sp>
        <p:nvSpPr>
          <p:cNvPr id="21" name="橢圓 20"/>
          <p:cNvSpPr/>
          <p:nvPr/>
        </p:nvSpPr>
        <p:spPr>
          <a:xfrm>
            <a:off x="9067762" y="1422215"/>
            <a:ext cx="1530134" cy="153013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權力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空間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40080" y="2839212"/>
            <a:ext cx="1472184" cy="1472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民主垮台</a:t>
            </a:r>
            <a:endParaRPr lang="en-US" altLang="zh-TW" sz="2400" dirty="0" smtClean="0"/>
          </a:p>
        </p:txBody>
      </p:sp>
      <p:sp>
        <p:nvSpPr>
          <p:cNvPr id="23" name="矩形 22"/>
          <p:cNvSpPr/>
          <p:nvPr/>
        </p:nvSpPr>
        <p:spPr>
          <a:xfrm>
            <a:off x="640080" y="6143318"/>
            <a:ext cx="1967620" cy="3406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Beautify Jakarta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3604260" y="6160765"/>
            <a:ext cx="8410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Sukarno</a:t>
            </a:r>
            <a:r>
              <a:rPr lang="zh-TW" altLang="en-US" dirty="0" smtClean="0"/>
              <a:t>在去殖的掙扎中，對全球城市的模仿顯示，認同的轉變，從內部到外部、從自我認同到參照他者，從自主歷史到全球位置。</a:t>
            </a:r>
            <a:r>
              <a:rPr lang="en-US" altLang="zh-TW" dirty="0" smtClean="0"/>
              <a:t>(P.69)</a:t>
            </a:r>
          </a:p>
        </p:txBody>
      </p:sp>
      <p:sp>
        <p:nvSpPr>
          <p:cNvPr id="25" name="矩形 24"/>
          <p:cNvSpPr/>
          <p:nvPr/>
        </p:nvSpPr>
        <p:spPr>
          <a:xfrm>
            <a:off x="9125712" y="5367528"/>
            <a:ext cx="2359152" cy="3177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“white” canvas</a:t>
            </a:r>
          </a:p>
        </p:txBody>
      </p:sp>
      <p:cxnSp>
        <p:nvCxnSpPr>
          <p:cNvPr id="27" name="直線單箭頭接點 26"/>
          <p:cNvCxnSpPr>
            <a:stCxn id="13" idx="2"/>
            <a:endCxn id="22" idx="0"/>
          </p:cNvCxnSpPr>
          <p:nvPr/>
        </p:nvCxnSpPr>
        <p:spPr>
          <a:xfrm>
            <a:off x="1376172" y="2569464"/>
            <a:ext cx="0" cy="2697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>
            <a:stCxn id="22" idx="2"/>
            <a:endCxn id="14" idx="0"/>
          </p:cNvCxnSpPr>
          <p:nvPr/>
        </p:nvCxnSpPr>
        <p:spPr>
          <a:xfrm>
            <a:off x="1376172" y="4311396"/>
            <a:ext cx="0" cy="2697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15" idx="2"/>
            <a:endCxn id="20" idx="0"/>
          </p:cNvCxnSpPr>
          <p:nvPr/>
        </p:nvCxnSpPr>
        <p:spPr>
          <a:xfrm>
            <a:off x="4340352" y="2570299"/>
            <a:ext cx="0" cy="268913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20" idx="2"/>
            <a:endCxn id="16" idx="0"/>
          </p:cNvCxnSpPr>
          <p:nvPr/>
        </p:nvCxnSpPr>
        <p:spPr>
          <a:xfrm>
            <a:off x="4340352" y="4311396"/>
            <a:ext cx="0" cy="2697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>
            <a:off x="5374339" y="4850085"/>
            <a:ext cx="3565266" cy="1237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肘形接點 46"/>
          <p:cNvCxnSpPr/>
          <p:nvPr/>
        </p:nvCxnSpPr>
        <p:spPr>
          <a:xfrm flipV="1">
            <a:off x="2112264" y="1801373"/>
            <a:ext cx="1491996" cy="3483029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1919055" y="16393"/>
            <a:ext cx="8353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/>
              <a:t>2.Modern Architecture and Traditional </a:t>
            </a:r>
            <a:r>
              <a:rPr lang="en-US" altLang="zh-TW" sz="2000" b="1" dirty="0" smtClean="0"/>
              <a:t>Polity: Jakarta in the Time of Sukarno </a:t>
            </a:r>
            <a:endParaRPr lang="en-US" altLang="zh-TW" sz="2000" b="1" dirty="0"/>
          </a:p>
        </p:txBody>
      </p:sp>
    </p:spTree>
    <p:extLst>
      <p:ext uri="{BB962C8B-B14F-4D97-AF65-F5344CB8AC3E}">
        <p14:creationId xmlns:p14="http://schemas.microsoft.com/office/powerpoint/2010/main" val="26187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向右箭號 3"/>
          <p:cNvSpPr/>
          <p:nvPr/>
        </p:nvSpPr>
        <p:spPr>
          <a:xfrm>
            <a:off x="0" y="310896"/>
            <a:ext cx="12115800" cy="356616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400" dirty="0" smtClean="0">
                <a:solidFill>
                  <a:schemeClr val="bg1">
                    <a:lumMod val="50000"/>
                  </a:schemeClr>
                </a:solidFill>
              </a:rPr>
              <a:t>            </a:t>
            </a:r>
            <a:r>
              <a:rPr lang="zh-TW" altLang="en-US" sz="1400" dirty="0" smtClean="0">
                <a:solidFill>
                  <a:schemeClr val="bg1">
                    <a:lumMod val="50000"/>
                  </a:schemeClr>
                </a:solidFill>
              </a:rPr>
              <a:t>全球建築思潮</a:t>
            </a:r>
            <a:endParaRPr lang="zh-TW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73736" y="667512"/>
            <a:ext cx="28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1920’</a:t>
            </a:r>
            <a:r>
              <a:rPr lang="zh-TW" altLang="en-US" sz="1400" dirty="0" smtClean="0"/>
              <a:t> 現代主義、國際風格</a:t>
            </a:r>
            <a:endParaRPr lang="zh-TW" altLang="en-US" sz="1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020312" y="667512"/>
            <a:ext cx="3678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1960’~1980’</a:t>
            </a:r>
            <a:r>
              <a:rPr lang="zh-TW" altLang="en-US" sz="1400" dirty="0"/>
              <a:t>地域性</a:t>
            </a:r>
            <a:r>
              <a:rPr lang="zh-TW" altLang="en-US" sz="1400" dirty="0" smtClean="0"/>
              <a:t>主義、自主探索</a:t>
            </a:r>
            <a:endParaRPr lang="zh-TW" altLang="en-US" sz="1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8263128" y="667512"/>
            <a:ext cx="3852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1980’~</a:t>
            </a:r>
            <a:r>
              <a:rPr lang="zh-TW" altLang="en-US" sz="1400" dirty="0"/>
              <a:t>後</a:t>
            </a:r>
            <a:r>
              <a:rPr lang="zh-TW" altLang="en-US" sz="1400" dirty="0" smtClean="0"/>
              <a:t>現代主義</a:t>
            </a:r>
            <a:r>
              <a:rPr lang="zh-TW" altLang="en-US" sz="1400" dirty="0"/>
              <a:t>、</a:t>
            </a:r>
            <a:r>
              <a:rPr lang="zh-TW" altLang="en-US" sz="1400" dirty="0" smtClean="0"/>
              <a:t>地域性</a:t>
            </a:r>
            <a:r>
              <a:rPr lang="zh-TW" altLang="en-US" sz="1400" dirty="0"/>
              <a:t>現代</a:t>
            </a:r>
            <a:r>
              <a:rPr lang="zh-TW" altLang="en-US" sz="1400" dirty="0" smtClean="0"/>
              <a:t>建築</a:t>
            </a:r>
            <a:endParaRPr lang="zh-TW" altLang="en-US" sz="1400" dirty="0"/>
          </a:p>
        </p:txBody>
      </p:sp>
      <p:sp>
        <p:nvSpPr>
          <p:cNvPr id="11" name="矩形 10"/>
          <p:cNvSpPr/>
          <p:nvPr/>
        </p:nvSpPr>
        <p:spPr>
          <a:xfrm>
            <a:off x="8263128" y="389560"/>
            <a:ext cx="3669792" cy="1737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1965-1998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87461" y="6626"/>
            <a:ext cx="8817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 smtClean="0"/>
              <a:t>3. Recreating </a:t>
            </a:r>
            <a:r>
              <a:rPr lang="en-US" altLang="zh-TW" sz="2000" b="1" dirty="0"/>
              <a:t>Origins: </a:t>
            </a:r>
            <a:r>
              <a:rPr lang="en-US" altLang="zh-TW" sz="2000" b="1" dirty="0" smtClean="0"/>
              <a:t>The </a:t>
            </a:r>
            <a:r>
              <a:rPr lang="en-US" altLang="zh-TW" sz="2000" b="1" dirty="0"/>
              <a:t>Birth of Tradition in the Architecture of the New Order</a:t>
            </a:r>
          </a:p>
        </p:txBody>
      </p:sp>
      <p:sp>
        <p:nvSpPr>
          <p:cNvPr id="12" name="矩形 11"/>
          <p:cNvSpPr/>
          <p:nvPr/>
        </p:nvSpPr>
        <p:spPr>
          <a:xfrm>
            <a:off x="640080" y="1097280"/>
            <a:ext cx="1472184" cy="1472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</a:rPr>
              <a:t>Suharto</a:t>
            </a:r>
          </a:p>
        </p:txBody>
      </p:sp>
      <p:sp>
        <p:nvSpPr>
          <p:cNvPr id="13" name="矩形 12"/>
          <p:cNvSpPr/>
          <p:nvPr/>
        </p:nvSpPr>
        <p:spPr>
          <a:xfrm>
            <a:off x="640080" y="4687944"/>
            <a:ext cx="1472184" cy="1472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New Order</a:t>
            </a:r>
          </a:p>
        </p:txBody>
      </p:sp>
      <p:sp>
        <p:nvSpPr>
          <p:cNvPr id="14" name="矩形 13"/>
          <p:cNvSpPr/>
          <p:nvPr/>
        </p:nvSpPr>
        <p:spPr>
          <a:xfrm>
            <a:off x="640080" y="2892612"/>
            <a:ext cx="1472184" cy="1472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世代差異</a:t>
            </a:r>
            <a:endParaRPr lang="en-US" altLang="zh-TW" sz="2400" dirty="0" smtClean="0"/>
          </a:p>
          <a:p>
            <a:pPr algn="ctr"/>
            <a:r>
              <a:rPr lang="zh-TW" altLang="en-US" sz="2400" dirty="0"/>
              <a:t>族群</a:t>
            </a:r>
            <a:r>
              <a:rPr lang="zh-TW" altLang="en-US" sz="2400" dirty="0" smtClean="0"/>
              <a:t>分化</a:t>
            </a:r>
            <a:endParaRPr lang="en-US" altLang="zh-TW" sz="2400" dirty="0" smtClean="0"/>
          </a:p>
          <a:p>
            <a:pPr algn="ctr"/>
            <a:r>
              <a:rPr lang="zh-TW" altLang="en-US" sz="2400" dirty="0"/>
              <a:t> </a:t>
            </a:r>
            <a:r>
              <a:rPr lang="zh-TW" altLang="en-US" sz="2400" dirty="0" smtClean="0"/>
              <a:t>資本主義</a:t>
            </a:r>
            <a:endParaRPr lang="en-US" altLang="zh-TW" sz="2400" dirty="0" smtClean="0"/>
          </a:p>
        </p:txBody>
      </p:sp>
      <p:sp>
        <p:nvSpPr>
          <p:cNvPr id="15" name="矩形 14"/>
          <p:cNvSpPr/>
          <p:nvPr/>
        </p:nvSpPr>
        <p:spPr>
          <a:xfrm>
            <a:off x="3026664" y="1097280"/>
            <a:ext cx="1472184" cy="1472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需要傳統</a:t>
            </a:r>
            <a:endParaRPr lang="en-US" altLang="zh-TW" sz="2400" dirty="0" smtClean="0"/>
          </a:p>
        </p:txBody>
      </p:sp>
      <p:sp>
        <p:nvSpPr>
          <p:cNvPr id="16" name="矩形 15"/>
          <p:cNvSpPr/>
          <p:nvPr/>
        </p:nvSpPr>
        <p:spPr>
          <a:xfrm>
            <a:off x="4588137" y="2291783"/>
            <a:ext cx="3111111" cy="2776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Taman Mini Indonesia Indah</a:t>
            </a:r>
            <a:endParaRPr lang="en-US" altLang="zh-TW" dirty="0" smtClean="0"/>
          </a:p>
        </p:txBody>
      </p:sp>
      <p:sp>
        <p:nvSpPr>
          <p:cNvPr id="2" name="左右中括弧 1"/>
          <p:cNvSpPr/>
          <p:nvPr/>
        </p:nvSpPr>
        <p:spPr>
          <a:xfrm>
            <a:off x="3008042" y="2889706"/>
            <a:ext cx="3942229" cy="986985"/>
          </a:xfrm>
          <a:prstGeom prst="bracketPair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國家識別、建構本土知識</a:t>
            </a:r>
            <a:endParaRPr lang="en-US" altLang="zh-TW" sz="2400" dirty="0" smtClean="0"/>
          </a:p>
          <a:p>
            <a:pPr algn="ctr"/>
            <a:r>
              <a:rPr lang="zh-TW" altLang="en-US" sz="2400" dirty="0" smtClean="0"/>
              <a:t>發展融合的傳統銜接現代</a:t>
            </a:r>
            <a:endParaRPr lang="zh-TW" altLang="en-US" sz="2400" dirty="0"/>
          </a:p>
        </p:txBody>
      </p:sp>
      <p:sp>
        <p:nvSpPr>
          <p:cNvPr id="18" name="矩形 17"/>
          <p:cNvSpPr/>
          <p:nvPr/>
        </p:nvSpPr>
        <p:spPr>
          <a:xfrm>
            <a:off x="3026664" y="4065474"/>
            <a:ext cx="2892732" cy="2776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Building Research Institution</a:t>
            </a:r>
          </a:p>
        </p:txBody>
      </p:sp>
      <p:sp>
        <p:nvSpPr>
          <p:cNvPr id="19" name="矩形 18"/>
          <p:cNvSpPr/>
          <p:nvPr/>
        </p:nvSpPr>
        <p:spPr>
          <a:xfrm>
            <a:off x="3026664" y="4438023"/>
            <a:ext cx="2365608" cy="2776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University of Indonesia</a:t>
            </a:r>
          </a:p>
        </p:txBody>
      </p:sp>
      <p:sp>
        <p:nvSpPr>
          <p:cNvPr id="20" name="矩形 19"/>
          <p:cNvSpPr/>
          <p:nvPr/>
        </p:nvSpPr>
        <p:spPr>
          <a:xfrm>
            <a:off x="3026664" y="4810572"/>
            <a:ext cx="3828649" cy="27768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The Institute of Technology at Bandung</a:t>
            </a:r>
          </a:p>
        </p:txBody>
      </p:sp>
      <p:sp>
        <p:nvSpPr>
          <p:cNvPr id="21" name="矩形 20"/>
          <p:cNvSpPr/>
          <p:nvPr/>
        </p:nvSpPr>
        <p:spPr>
          <a:xfrm>
            <a:off x="8263128" y="1098832"/>
            <a:ext cx="1472184" cy="1472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/>
              <a:t>生產</a:t>
            </a:r>
            <a:r>
              <a:rPr lang="zh-TW" altLang="en-US" sz="2400" dirty="0" smtClean="0"/>
              <a:t>傳統</a:t>
            </a:r>
            <a:endParaRPr lang="en-US" altLang="zh-TW" sz="2400" dirty="0" smtClean="0"/>
          </a:p>
        </p:txBody>
      </p:sp>
      <p:sp>
        <p:nvSpPr>
          <p:cNvPr id="22" name="矩形 21"/>
          <p:cNvSpPr/>
          <p:nvPr/>
        </p:nvSpPr>
        <p:spPr>
          <a:xfrm>
            <a:off x="3026664" y="5669280"/>
            <a:ext cx="2244584" cy="8412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/>
              <a:t>科學化</a:t>
            </a:r>
            <a:endParaRPr lang="en-US" altLang="zh-TW" dirty="0" smtClean="0"/>
          </a:p>
          <a:p>
            <a:r>
              <a:rPr lang="zh-TW" altLang="en-US" dirty="0"/>
              <a:t>邏輯建</a:t>
            </a:r>
            <a:r>
              <a:rPr lang="zh-TW" altLang="en-US" dirty="0" smtClean="0"/>
              <a:t>構</a:t>
            </a:r>
            <a:endParaRPr lang="en-US" altLang="zh-TW" dirty="0" smtClean="0"/>
          </a:p>
          <a:p>
            <a:r>
              <a:rPr lang="zh-TW" altLang="en-US" dirty="0" smtClean="0"/>
              <a:t>浪漫視角</a:t>
            </a:r>
            <a:r>
              <a:rPr lang="en-US" altLang="zh-TW" dirty="0" smtClean="0"/>
              <a:t>(poetic gaze)</a:t>
            </a:r>
          </a:p>
        </p:txBody>
      </p:sp>
      <p:sp>
        <p:nvSpPr>
          <p:cNvPr id="27" name="弧形箭號 (下彎) 26"/>
          <p:cNvSpPr/>
          <p:nvPr/>
        </p:nvSpPr>
        <p:spPr>
          <a:xfrm rot="15385505">
            <a:off x="8621057" y="4412013"/>
            <a:ext cx="1539135" cy="401620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8" name="弧形箭號 (下彎) 27"/>
          <p:cNvSpPr/>
          <p:nvPr/>
        </p:nvSpPr>
        <p:spPr>
          <a:xfrm rot="20985815">
            <a:off x="9554604" y="2851146"/>
            <a:ext cx="1539135" cy="401620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9" name="弧形箭號 (下彎) 28"/>
          <p:cNvSpPr/>
          <p:nvPr/>
        </p:nvSpPr>
        <p:spPr>
          <a:xfrm rot="8065905">
            <a:off x="10449282" y="4362120"/>
            <a:ext cx="1539135" cy="401620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8659967" y="3376812"/>
            <a:ext cx="1461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/>
              <a:t>第三空間</a:t>
            </a:r>
          </a:p>
        </p:txBody>
      </p:sp>
      <p:sp>
        <p:nvSpPr>
          <p:cNvPr id="31" name="文字方塊 30"/>
          <p:cNvSpPr txBox="1"/>
          <p:nvPr/>
        </p:nvSpPr>
        <p:spPr>
          <a:xfrm>
            <a:off x="10730686" y="3300960"/>
            <a:ext cx="1461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功能理性</a:t>
            </a:r>
            <a:endParaRPr lang="zh-TW" altLang="en-US" sz="2400" b="1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9830127" y="4999233"/>
            <a:ext cx="1624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象徵</a:t>
            </a:r>
            <a:r>
              <a:rPr lang="en-US" altLang="zh-TW" sz="2400" b="1" dirty="0" smtClean="0"/>
              <a:t>-</a:t>
            </a:r>
            <a:r>
              <a:rPr lang="zh-TW" altLang="en-US" sz="2400" b="1" dirty="0" smtClean="0"/>
              <a:t>消費</a:t>
            </a:r>
            <a:endParaRPr lang="zh-TW" altLang="en-US" sz="2400" b="1" dirty="0"/>
          </a:p>
        </p:txBody>
      </p:sp>
      <p:sp>
        <p:nvSpPr>
          <p:cNvPr id="33" name="矩形 32"/>
          <p:cNvSpPr/>
          <p:nvPr/>
        </p:nvSpPr>
        <p:spPr>
          <a:xfrm>
            <a:off x="5496659" y="5666129"/>
            <a:ext cx="3884010" cy="8412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/>
              <a:t>技術、材料</a:t>
            </a:r>
            <a:endParaRPr lang="en-US" altLang="zh-TW" dirty="0" smtClean="0"/>
          </a:p>
          <a:p>
            <a:r>
              <a:rPr lang="zh-TW" altLang="en-US" dirty="0" smtClean="0"/>
              <a:t>移植、折衷</a:t>
            </a:r>
            <a:r>
              <a:rPr lang="zh-TW" altLang="en-US" dirty="0"/>
              <a:t>拼</a:t>
            </a:r>
            <a:r>
              <a:rPr lang="zh-TW" altLang="en-US" dirty="0" smtClean="0"/>
              <a:t>貼、歷史詮釋、抽象化</a:t>
            </a:r>
            <a:endParaRPr lang="en-US" altLang="zh-TW" dirty="0"/>
          </a:p>
        </p:txBody>
      </p:sp>
      <p:cxnSp>
        <p:nvCxnSpPr>
          <p:cNvPr id="34" name="直線單箭頭接點 33"/>
          <p:cNvCxnSpPr>
            <a:endCxn id="14" idx="0"/>
          </p:cNvCxnSpPr>
          <p:nvPr/>
        </p:nvCxnSpPr>
        <p:spPr>
          <a:xfrm>
            <a:off x="1376172" y="2569464"/>
            <a:ext cx="0" cy="3231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>
            <a:stCxn id="14" idx="2"/>
            <a:endCxn id="13" idx="0"/>
          </p:cNvCxnSpPr>
          <p:nvPr/>
        </p:nvCxnSpPr>
        <p:spPr>
          <a:xfrm>
            <a:off x="1376172" y="4364796"/>
            <a:ext cx="0" cy="323148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肘形接點 37"/>
          <p:cNvCxnSpPr>
            <a:stCxn id="13" idx="3"/>
            <a:endCxn id="15" idx="1"/>
          </p:cNvCxnSpPr>
          <p:nvPr/>
        </p:nvCxnSpPr>
        <p:spPr>
          <a:xfrm flipV="1">
            <a:off x="2112264" y="1833372"/>
            <a:ext cx="914400" cy="359066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5" idx="3"/>
            <a:endCxn id="21" idx="1"/>
          </p:cNvCxnSpPr>
          <p:nvPr/>
        </p:nvCxnSpPr>
        <p:spPr>
          <a:xfrm>
            <a:off x="4498848" y="1833372"/>
            <a:ext cx="3764280" cy="1552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>
            <a:stCxn id="22" idx="3"/>
            <a:endCxn id="33" idx="1"/>
          </p:cNvCxnSpPr>
          <p:nvPr/>
        </p:nvCxnSpPr>
        <p:spPr>
          <a:xfrm flipV="1">
            <a:off x="5271248" y="6086741"/>
            <a:ext cx="225411" cy="3151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向下箭號 60"/>
          <p:cNvSpPr/>
          <p:nvPr/>
        </p:nvSpPr>
        <p:spPr>
          <a:xfrm>
            <a:off x="3155185" y="5230065"/>
            <a:ext cx="298166" cy="30865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35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超越西方的現代性，發展另類現代</a:t>
            </a:r>
            <a:r>
              <a:rPr lang="zh-TW" altLang="en-US" dirty="0" smtClean="0"/>
              <a:t>性，</a:t>
            </a:r>
            <a:r>
              <a:rPr lang="zh-TW" altLang="en-US" dirty="0"/>
              <a:t>探討印尼的後</a:t>
            </a:r>
            <a:r>
              <a:rPr lang="zh-TW" altLang="en-US" dirty="0" smtClean="0"/>
              <a:t>殖民過程。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/>
              <a:t>此類論述只在超越西方中心論，強調不同地區的社會文化，對於現代性發展具有的差異影響，以此糾正長期以來非西方國家遭遇的「遲到的現代性」</a:t>
            </a:r>
            <a:r>
              <a:rPr lang="en-US" altLang="zh-TW" dirty="0"/>
              <a:t>(belated modernity)</a:t>
            </a:r>
            <a:r>
              <a:rPr lang="zh-TW" altLang="en-US" dirty="0"/>
              <a:t>的偏見。</a:t>
            </a:r>
            <a:r>
              <a:rPr lang="en-US" altLang="zh-TW" dirty="0"/>
              <a:t>(</a:t>
            </a:r>
            <a:r>
              <a:rPr lang="zh-TW" altLang="en-US" dirty="0"/>
              <a:t>黃崇憲，</a:t>
            </a:r>
            <a:r>
              <a:rPr lang="en-US" altLang="zh-TW" dirty="0"/>
              <a:t>2010)</a:t>
            </a:r>
          </a:p>
          <a:p>
            <a:endParaRPr lang="en-US" altLang="zh-TW" dirty="0"/>
          </a:p>
          <a:p>
            <a:r>
              <a:rPr lang="zh-TW" altLang="en-US" dirty="0" smtClean="0"/>
              <a:t>傅</a:t>
            </a:r>
            <a:r>
              <a:rPr lang="zh-TW" altLang="en-US" dirty="0"/>
              <a:t>柯的治理術</a:t>
            </a:r>
            <a:r>
              <a:rPr lang="en-US" altLang="zh-TW" dirty="0" smtClean="0"/>
              <a:t>(</a:t>
            </a:r>
            <a:r>
              <a:rPr lang="zh-TW" altLang="en-US" dirty="0"/>
              <a:t>文化</a:t>
            </a:r>
            <a:r>
              <a:rPr lang="zh-TW" altLang="en-US" dirty="0" smtClean="0"/>
              <a:t>治理</a:t>
            </a:r>
            <a:r>
              <a:rPr lang="en-US" altLang="zh-TW" dirty="0" smtClean="0"/>
              <a:t>)</a:t>
            </a:r>
            <a:r>
              <a:rPr lang="zh-TW" altLang="en-US" dirty="0"/>
              <a:t>，</a:t>
            </a:r>
            <a:r>
              <a:rPr lang="zh-TW" altLang="en-US" dirty="0" smtClean="0"/>
              <a:t>建築具有批判性，避免被特定知識份子及其論述收編，而要具反</a:t>
            </a:r>
            <a:r>
              <a:rPr lang="zh-TW" altLang="en-US" dirty="0"/>
              <a:t>身</a:t>
            </a:r>
            <a:r>
              <a:rPr lang="zh-TW" altLang="en-US" dirty="0" smtClean="0"/>
              <a:t>性。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23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50392"/>
            <a:ext cx="10515600" cy="604418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去殖的過程中，建築也成為一種支配形式，不斷與傳統對話、實驗、探求時，菁英也延續了權力空間的生產，進行自我殖民。</a:t>
            </a:r>
            <a:r>
              <a:rPr lang="en-US" altLang="zh-TW" dirty="0"/>
              <a:t> Castells(2000</a:t>
            </a:r>
            <a:r>
              <a:rPr lang="en-US" altLang="zh-TW" dirty="0" smtClean="0"/>
              <a:t>)</a:t>
            </a:r>
            <a:r>
              <a:rPr lang="zh-TW" altLang="en-US" dirty="0" smtClean="0"/>
              <a:t>將人民描述為根植地方經驗與文化的人，而精英是寰宇主義</a:t>
            </a:r>
            <a:r>
              <a:rPr lang="en-US" altLang="zh-TW" dirty="0" smtClean="0"/>
              <a:t>(</a:t>
            </a:r>
            <a:r>
              <a:rPr lang="en-US" altLang="zh-TW" dirty="0"/>
              <a:t>Cosmopolitanism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批判第三空間</a:t>
            </a:r>
            <a:r>
              <a:rPr lang="en-US" altLang="zh-TW" dirty="0" smtClean="0"/>
              <a:t>(third-space)</a:t>
            </a:r>
            <a:r>
              <a:rPr lang="zh-TW" altLang="en-US" dirty="0" smtClean="0"/>
              <a:t>在面對混雜、矛盾的現況時，和實質空間是無中介的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unimmediated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，不能真正解釋虛實空間的關係。由於脫離實際環境，第三空間</a:t>
            </a:r>
            <a:r>
              <a:rPr lang="zh-TW" altLang="en-US" dirty="0"/>
              <a:t>更</a:t>
            </a:r>
            <a:r>
              <a:rPr lang="zh-TW" altLang="en-US" dirty="0" smtClean="0"/>
              <a:t>像是國際論述的主體。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回應到，許麗玉</a:t>
            </a:r>
            <a:r>
              <a:rPr lang="en-US" altLang="zh-TW" dirty="0" smtClean="0"/>
              <a:t>(2016)</a:t>
            </a:r>
            <a:r>
              <a:rPr lang="zh-TW" altLang="en-US" dirty="0" smtClean="0"/>
              <a:t>認為建築是透明的，應該透過建築去看見社會文化脈絡、詮釋力量與支配關係。更早前，</a:t>
            </a:r>
            <a:r>
              <a:rPr lang="en-US" altLang="zh-TW" dirty="0" smtClean="0"/>
              <a:t>Castells(2000)</a:t>
            </a:r>
            <a:r>
              <a:rPr lang="zh-TW" altLang="en-US" dirty="0" smtClean="0"/>
              <a:t>也將建築作為一種社會的表現而非反映</a:t>
            </a:r>
            <a:r>
              <a:rPr lang="en-US" altLang="zh-TW" dirty="0" smtClean="0"/>
              <a:t>(reflection)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34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1305</Words>
  <Application>Microsoft Office PowerPoint</Application>
  <PresentationFormat>寬螢幕</PresentationFormat>
  <Paragraphs>118</Paragraphs>
  <Slides>12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SimHei</vt:lpstr>
      <vt:lpstr>新細明體</vt:lpstr>
      <vt:lpstr>Arial</vt:lpstr>
      <vt:lpstr>Calibri</vt:lpstr>
      <vt:lpstr>Calibri Light</vt:lpstr>
      <vt:lpstr>Office 佈景主題</vt:lpstr>
      <vt:lpstr>Abidin Kusno. (2000). Behind the postcolonial:  Architecture, urban space and political cultures in Indonesia.</vt:lpstr>
      <vt:lpstr>目次</vt:lpstr>
      <vt:lpstr>PowerPoint 簡報</vt:lpstr>
      <vt:lpstr>移植現代性—論戰後台灣的現代建築(許麗玉: 2016)</vt:lpstr>
      <vt:lpstr>PowerPoint 簡報</vt:lpstr>
      <vt:lpstr>PowerPoint 簡報</vt:lpstr>
      <vt:lpstr>PowerPoint 簡報</vt:lpstr>
      <vt:lpstr>小結</vt:lpstr>
      <vt:lpstr>PowerPoint 簡報</vt:lpstr>
      <vt:lpstr>比較全球與東亞經驗</vt:lpstr>
      <vt:lpstr>網絡社會之崛起(Castells: 2000)</vt:lpstr>
      <vt:lpstr>參考文獻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Behind the postcolonial:  Architecture, urban space and political cultures in Indonesia</dc:title>
  <dc:creator>user</dc:creator>
  <cp:lastModifiedBy>user</cp:lastModifiedBy>
  <cp:revision>233</cp:revision>
  <dcterms:created xsi:type="dcterms:W3CDTF">2021-03-20T06:23:28Z</dcterms:created>
  <dcterms:modified xsi:type="dcterms:W3CDTF">2021-05-18T02:05:38Z</dcterms:modified>
</cp:coreProperties>
</file>